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91" r:id="rId3"/>
    <p:sldId id="292" r:id="rId4"/>
    <p:sldId id="293" r:id="rId5"/>
    <p:sldId id="294" r:id="rId6"/>
    <p:sldId id="295" r:id="rId7"/>
    <p:sldId id="299" r:id="rId8"/>
    <p:sldId id="301" r:id="rId9"/>
    <p:sldId id="302" r:id="rId10"/>
    <p:sldId id="303" r:id="rId11"/>
    <p:sldId id="304" r:id="rId12"/>
    <p:sldId id="305" r:id="rId13"/>
    <p:sldId id="257" r:id="rId14"/>
    <p:sldId id="259" r:id="rId15"/>
    <p:sldId id="261" r:id="rId16"/>
    <p:sldId id="349" r:id="rId17"/>
    <p:sldId id="262" r:id="rId18"/>
    <p:sldId id="314" r:id="rId19"/>
    <p:sldId id="315" r:id="rId20"/>
    <p:sldId id="316" r:id="rId21"/>
    <p:sldId id="318" r:id="rId22"/>
    <p:sldId id="319" r:id="rId23"/>
    <p:sldId id="321" r:id="rId24"/>
    <p:sldId id="322" r:id="rId25"/>
    <p:sldId id="264" r:id="rId26"/>
    <p:sldId id="263" r:id="rId27"/>
    <p:sldId id="265" r:id="rId28"/>
    <p:sldId id="266" r:id="rId29"/>
    <p:sldId id="267" r:id="rId30"/>
    <p:sldId id="268" r:id="rId31"/>
    <p:sldId id="269" r:id="rId32"/>
    <p:sldId id="276" r:id="rId33"/>
    <p:sldId id="323" r:id="rId34"/>
    <p:sldId id="272" r:id="rId35"/>
    <p:sldId id="324" r:id="rId36"/>
    <p:sldId id="271" r:id="rId37"/>
    <p:sldId id="325" r:id="rId38"/>
    <p:sldId id="334" r:id="rId39"/>
    <p:sldId id="335" r:id="rId40"/>
    <p:sldId id="326" r:id="rId41"/>
    <p:sldId id="273" r:id="rId42"/>
    <p:sldId id="336" r:id="rId43"/>
    <p:sldId id="274" r:id="rId44"/>
    <p:sldId id="337" r:id="rId45"/>
    <p:sldId id="275" r:id="rId46"/>
    <p:sldId id="327" r:id="rId47"/>
    <p:sldId id="345" r:id="rId48"/>
    <p:sldId id="328" r:id="rId49"/>
    <p:sldId id="329" r:id="rId50"/>
    <p:sldId id="330" r:id="rId51"/>
    <p:sldId id="331" r:id="rId52"/>
    <p:sldId id="333" r:id="rId53"/>
    <p:sldId id="338" r:id="rId54"/>
    <p:sldId id="352" r:id="rId55"/>
    <p:sldId id="277" r:id="rId56"/>
    <p:sldId id="278" r:id="rId57"/>
    <p:sldId id="339" r:id="rId58"/>
    <p:sldId id="340" r:id="rId59"/>
    <p:sldId id="341" r:id="rId60"/>
    <p:sldId id="346" r:id="rId61"/>
    <p:sldId id="347" r:id="rId62"/>
    <p:sldId id="348" r:id="rId63"/>
    <p:sldId id="344" r:id="rId64"/>
    <p:sldId id="343" r:id="rId65"/>
    <p:sldId id="350" r:id="rId66"/>
    <p:sldId id="351" r:id="rId67"/>
    <p:sldId id="288" r:id="rId68"/>
    <p:sldId id="289" r:id="rId69"/>
    <p:sldId id="284" r:id="rId70"/>
    <p:sldId id="285" r:id="rId71"/>
    <p:sldId id="286" r:id="rId72"/>
    <p:sldId id="342" r:id="rId73"/>
    <p:sldId id="287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is" initials="WL" lastIdx="1" clrIdx="0">
    <p:extLst>
      <p:ext uri="{19B8F6BF-5375-455C-9EA6-DF929625EA0E}">
        <p15:presenceInfo xmlns:p15="http://schemas.microsoft.com/office/powerpoint/2012/main" userId="Wat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65" autoAdjust="0"/>
  </p:normalViewPr>
  <p:slideViewPr>
    <p:cSldViewPr>
      <p:cViewPr varScale="1">
        <p:scale>
          <a:sx n="110" d="100"/>
          <a:sy n="110" d="100"/>
        </p:scale>
        <p:origin x="16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7CD94-9BF9-4DEB-9B94-011542B51D9C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B2BE1-FBC5-4027-AE9E-DE7C3805E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8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3CE38E39-3B18-403A-8F04-924499621B65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5603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8CAA77A0-5D1C-4C8E-B816-CF29BDFEBA90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5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AFC7C5B8-6365-4179-8CDC-2FB7D1B14A4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347BAFD-86AC-445D-AE6E-4D9EBAFD780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5C0A531-903A-4B74-B06A-BB3EBC4B317C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31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F85196E0-88DD-47FF-B7ED-90B8B14BF97D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F85196E0-88DD-47FF-B7ED-90B8B14BF97D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13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52F0BDD1-D743-42F0-96CC-0B86FF13D4A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52F0BDD1-D743-42F0-96CC-0B86FF13D4A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380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96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6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2EDA8AE4-88D0-46C1-B56D-016674701F84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DF12857C-62EA-4107-B0E0-016AE78632FE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18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58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4A4C2B82-09D8-4837-A3C3-246332F093E1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41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1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672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21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6AEE8A61-5FC2-406A-86AA-F84406CFB6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21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09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78D133A9-9CEF-4051-9309-4F4BF4001C99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208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40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63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7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286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6170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689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78D133A9-9CEF-4051-9309-4F4BF4001C99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21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71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29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73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062C7233-8C9A-4F6D-889E-4F352AFA41D2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ED172779-8A8C-4855-81CA-0D02C353A3A8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E023BBC7-7502-42C5-A475-C1D1EAA31332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88E2E020-8381-47B4-A0F6-45FE19475143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1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AAC14B65-9D50-4498-92D8-48C55D4CB213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E20473EE-7ED5-434C-9594-5B09A288BB0C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98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2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2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1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4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7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8268D-9105-4FD4-8FFD-224C4B34101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tisleelapatra/Arduin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watisleelapatra/Arduino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5" t="6897" r="4400" b="6759"/>
          <a:stretch/>
        </p:blipFill>
        <p:spPr bwMode="auto">
          <a:xfrm>
            <a:off x="0" y="304800"/>
            <a:ext cx="9131292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446" y="2667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th-TH" sz="5300" b="1" dirty="0">
                <a:latin typeface="TH Sarabun New" pitchFamily="34" charset="-34"/>
                <a:cs typeface="TH Sarabun New" pitchFamily="34" charset="-34"/>
              </a:rPr>
              <a:t>การฝึกอบรมหลักสูตร</a:t>
            </a:r>
            <a:r>
              <a:rPr lang="en-US" sz="5300" b="1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sz="5300" b="1" dirty="0">
                <a:latin typeface="TH Sarabun New" pitchFamily="34" charset="-34"/>
                <a:cs typeface="TH Sarabun New" pitchFamily="34" charset="-34"/>
              </a:rPr>
            </a:br>
            <a:r>
              <a:rPr lang="en-US" sz="8900" b="1" dirty="0">
                <a:latin typeface="TH Sarabun New" pitchFamily="34" charset="-34"/>
                <a:cs typeface="TH Sarabun New" pitchFamily="34" charset="-34"/>
              </a:rPr>
              <a:t>Internet of Things (IoT)</a:t>
            </a:r>
            <a:r>
              <a:rPr lang="en-US" sz="6000" b="1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sz="6000" b="1" dirty="0">
                <a:latin typeface="TH Sarabun New" pitchFamily="34" charset="-34"/>
                <a:cs typeface="TH Sarabun New" pitchFamily="34" charset="-34"/>
              </a:rPr>
            </a:br>
            <a:r>
              <a:rPr lang="th-TH" sz="7300" b="1" dirty="0" smtClean="0">
                <a:solidFill>
                  <a:srgbClr val="0070C0"/>
                </a:solidFill>
                <a:latin typeface="TH Sarabun New" pitchFamily="34" charset="-34"/>
                <a:cs typeface="TH Sarabun New" pitchFamily="34" charset="-34"/>
              </a:rPr>
              <a:t>โรงเรียนเมืองพลพิทยาคม</a:t>
            </a:r>
            <a:r>
              <a:rPr lang="en-US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dirty="0">
                <a:latin typeface="TH Sarabun New" pitchFamily="34" charset="-34"/>
                <a:cs typeface="TH Sarabun New" pitchFamily="34" charset="-34"/>
              </a:rPr>
            </a:br>
            <a:r>
              <a:rPr lang="th-TH" b="1" dirty="0">
                <a:latin typeface="TH Sarabun New" pitchFamily="34" charset="-34"/>
                <a:cs typeface="TH Sarabun New" pitchFamily="34" charset="-34"/>
              </a:rPr>
              <a:t>ดร. วาธิส ลีลาภัทร</a:t>
            </a:r>
            <a:r>
              <a:rPr lang="en-US" sz="3600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sz="3600" dirty="0">
                <a:latin typeface="TH Sarabun New" pitchFamily="34" charset="-34"/>
                <a:cs typeface="TH Sarabun New" pitchFamily="34" charset="-34"/>
              </a:rPr>
            </a:br>
            <a:r>
              <a:rPr lang="th-TH" sz="3600" b="1" dirty="0">
                <a:latin typeface="TH Sarabun New" pitchFamily="34" charset="-34"/>
                <a:cs typeface="TH Sarabun New" pitchFamily="34" charset="-34"/>
              </a:rPr>
              <a:t>ภาควิชาวิศวกรรมคอมพิวเตอร์ คณะวิศวกรรมศาสตร์</a:t>
            </a:r>
            <a:br>
              <a:rPr lang="th-TH" sz="3600" b="1" dirty="0">
                <a:latin typeface="TH Sarabun New" pitchFamily="34" charset="-34"/>
                <a:cs typeface="TH Sarabun New" pitchFamily="34" charset="-34"/>
              </a:rPr>
            </a:br>
            <a:r>
              <a:rPr lang="th-TH" sz="3600" b="1" dirty="0">
                <a:latin typeface="TH Sarabun New" pitchFamily="34" charset="-34"/>
                <a:cs typeface="TH Sarabun New" pitchFamily="34" charset="-34"/>
              </a:rPr>
              <a:t>มหาวิทยาลัยขอนแก่น</a:t>
            </a:r>
            <a:endParaRPr lang="en-US" sz="4000" b="1" dirty="0"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208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3772" y="5636810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https://sites.google.com/view/pm25smartsensor/dashboard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"/>
          <a:stretch/>
        </p:blipFill>
        <p:spPr bwMode="auto">
          <a:xfrm>
            <a:off x="1140372" y="666093"/>
            <a:ext cx="7010400" cy="49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47800" y="19762"/>
            <a:ext cx="6833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PM2.5) </a:t>
            </a:r>
          </a:p>
        </p:txBody>
      </p:sp>
    </p:spTree>
    <p:extLst>
      <p:ext uri="{BB962C8B-B14F-4D97-AF65-F5344CB8AC3E}">
        <p14:creationId xmlns:p14="http://schemas.microsoft.com/office/powerpoint/2010/main" val="204116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"/>
          <a:stretch/>
        </p:blipFill>
        <p:spPr bwMode="auto">
          <a:xfrm>
            <a:off x="914400" y="647239"/>
            <a:ext cx="7086601" cy="4959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47800" y="19762"/>
            <a:ext cx="6833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PM2.5) </a:t>
            </a:r>
          </a:p>
        </p:txBody>
      </p:sp>
    </p:spTree>
    <p:extLst>
      <p:ext uri="{BB962C8B-B14F-4D97-AF65-F5344CB8AC3E}">
        <p14:creationId xmlns:p14="http://schemas.microsoft.com/office/powerpoint/2010/main" val="1110623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19762"/>
            <a:ext cx="6833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PM2.5) 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7620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ใช้เทคโนโลยี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Wi-Fi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95072" y="1946328"/>
            <a:ext cx="1447800" cy="798493"/>
            <a:chOff x="1295400" y="1792307"/>
            <a:chExt cx="1447800" cy="798493"/>
          </a:xfrm>
        </p:grpSpPr>
        <p:sp>
          <p:nvSpPr>
            <p:cNvPr id="7" name="Oval 6"/>
            <p:cNvSpPr/>
            <p:nvPr/>
          </p:nvSpPr>
          <p:spPr>
            <a:xfrm>
              <a:off x="1295400" y="1792307"/>
              <a:ext cx="1447800" cy="798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00200" y="1981200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4800" y="3209199"/>
            <a:ext cx="1447800" cy="798493"/>
            <a:chOff x="1295400" y="3048000"/>
            <a:chExt cx="1447800" cy="798493"/>
          </a:xfrm>
        </p:grpSpPr>
        <p:sp>
          <p:nvSpPr>
            <p:cNvPr id="8" name="Oval 7"/>
            <p:cNvSpPr/>
            <p:nvPr/>
          </p:nvSpPr>
          <p:spPr>
            <a:xfrm>
              <a:off x="1295400" y="3048000"/>
              <a:ext cx="1447800" cy="798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00200" y="323689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5072" y="5536911"/>
            <a:ext cx="1447800" cy="798493"/>
            <a:chOff x="1295400" y="3048000"/>
            <a:chExt cx="1447800" cy="798493"/>
          </a:xfrm>
        </p:grpSpPr>
        <p:sp>
          <p:nvSpPr>
            <p:cNvPr id="13" name="Oval 12"/>
            <p:cNvSpPr/>
            <p:nvPr/>
          </p:nvSpPr>
          <p:spPr>
            <a:xfrm>
              <a:off x="1295400" y="3048000"/>
              <a:ext cx="1447800" cy="798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00200" y="323689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</a:t>
              </a:r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H="1">
            <a:off x="996173" y="4191000"/>
            <a:ext cx="9373" cy="1219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76272" y="2172510"/>
            <a:ext cx="17526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6272" y="3423780"/>
            <a:ext cx="17526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22770" y="5751493"/>
            <a:ext cx="17526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</p:txBody>
      </p:sp>
      <p:cxnSp>
        <p:nvCxnSpPr>
          <p:cNvPr id="21" name="Straight Arrow Connector 20"/>
          <p:cNvCxnSpPr>
            <a:stCxn id="7" idx="6"/>
          </p:cNvCxnSpPr>
          <p:nvPr/>
        </p:nvCxnSpPr>
        <p:spPr>
          <a:xfrm>
            <a:off x="1742872" y="2345575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71144" y="3608446"/>
            <a:ext cx="496111" cy="26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742872" y="5931705"/>
            <a:ext cx="479898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Watis Leelapatra\AppData\Local\Microsoft\Windows\INetCache\IE\CE9QSUVW\718px-Tower_torre_pc_clon_server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854055"/>
            <a:ext cx="1316881" cy="18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Lightning Bolt 26"/>
          <p:cNvSpPr/>
          <p:nvPr/>
        </p:nvSpPr>
        <p:spPr>
          <a:xfrm>
            <a:off x="4114800" y="2319887"/>
            <a:ext cx="1002639" cy="29475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/>
          <p:cNvSpPr/>
          <p:nvPr/>
        </p:nvSpPr>
        <p:spPr>
          <a:xfrm>
            <a:off x="4114799" y="3581399"/>
            <a:ext cx="1002639" cy="31640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ghtning Bolt 29"/>
          <p:cNvSpPr/>
          <p:nvPr/>
        </p:nvSpPr>
        <p:spPr>
          <a:xfrm rot="18515028">
            <a:off x="4111878" y="5638179"/>
            <a:ext cx="679799" cy="58705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3179324" y="4044402"/>
            <a:ext cx="1" cy="15123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Watis Leelapatra\AppData\Local\Microsoft\Windows\INetCache\IE\CE9QSUVW\router-separate-accesspoint[1]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9" r="8795"/>
          <a:stretch/>
        </p:blipFill>
        <p:spPr bwMode="auto">
          <a:xfrm>
            <a:off x="5175115" y="1939199"/>
            <a:ext cx="603115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Watis Leelapatra\AppData\Local\Microsoft\Windows\INetCache\IE\CE9QSUVW\router-separate-accesspoint[1]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8" r="9601"/>
          <a:stretch/>
        </p:blipFill>
        <p:spPr bwMode="auto">
          <a:xfrm>
            <a:off x="5175115" y="3209199"/>
            <a:ext cx="603115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Watis Leelapatra\AppData\Local\Microsoft\Windows\INetCache\IE\CE9QSUVW\router-separate-accesspoint[1]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7" r="8564"/>
          <a:stretch/>
        </p:blipFill>
        <p:spPr bwMode="auto">
          <a:xfrm>
            <a:off x="4978008" y="5301159"/>
            <a:ext cx="660792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/>
          <p:cNvCxnSpPr/>
          <p:nvPr/>
        </p:nvCxnSpPr>
        <p:spPr>
          <a:xfrm>
            <a:off x="5494772" y="2554744"/>
            <a:ext cx="5671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46785" y="3868233"/>
            <a:ext cx="515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363581" y="5931705"/>
            <a:ext cx="698372" cy="44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061953" y="2541842"/>
            <a:ext cx="0" cy="33898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061953" y="3874585"/>
            <a:ext cx="1481847" cy="232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467600" y="4800600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71706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456481" y="0"/>
            <a:ext cx="8228160" cy="91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595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แนะนำไมโครคอนโทรลเลอร์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31200" y="1066800"/>
            <a:ext cx="8660400" cy="542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7474" rIns="81639" bIns="4082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ไมโครคอนโทรลเลอร์เป็นคอมพิวเตอร์ขนาดเล็กบรรจุอยู่ในแผงวงจรรวม (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IC)</a:t>
            </a: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ประกอบด้วย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หน่วยประมวลผล 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(CPU)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หน่วยความจำ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(RAM / ROM / Flash)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ช่องสัญญาณข้อมูลเข้า-ออก (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I/O ports</a:t>
            </a: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วงจรประกอบอื่นๆ เช่น 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USB, I2C, SPI, ADC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endParaRPr lang="th-TH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ไมโครคอนโทรลเลอร์มีหลายผู้ผลิต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Atmel: AVR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ARM 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Tensilica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(ESP8266, ESP32)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endParaRPr lang="th-TH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มีการนำมาใช้งานที่หลากหลาย อาทิ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: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เครื่องใช้ไฟฟ้าต่างๆ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ในรถยนต์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หุ่นยนต์และระบบควบคุมในโรงงาน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14" y="3429000"/>
            <a:ext cx="3776400" cy="221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525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/>
          <p:cNvSpPr txBox="1">
            <a:spLocks noChangeArrowheads="1"/>
          </p:cNvSpPr>
          <p:nvPr/>
        </p:nvSpPr>
        <p:spPr bwMode="auto">
          <a:xfrm>
            <a:off x="397440" y="12962"/>
            <a:ext cx="8228160" cy="56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595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ESP8266 (</a:t>
            </a:r>
            <a:r>
              <a:rPr lang="en-US" sz="4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NodeMCU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)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70881" y="874172"/>
            <a:ext cx="8405280" cy="211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เป็นไมโครคอนโทรลเลอร์สำหรับการพัฒนาระบบ </a:t>
            </a:r>
            <a:r>
              <a:rPr lang="en-US" sz="4000" dirty="0" err="1">
                <a:latin typeface="TH Sarabun New" pitchFamily="34" charset="-34"/>
                <a:cs typeface="TH Sarabun New" pitchFamily="34" charset="-34"/>
              </a:rPr>
              <a:t>IoT</a:t>
            </a:r>
            <a:endParaRPr lang="en-US" sz="4000" dirty="0">
              <a:latin typeface="TH Sarabun New" pitchFamily="34" charset="-34"/>
              <a:cs typeface="TH Sarabun New" pitchFamily="34" charset="-34"/>
            </a:endParaRPr>
          </a:p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เขียนโปรแกรมโดยใช้ภาษา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C/C++ 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หรือ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Python</a:t>
            </a:r>
          </a:p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ใช้งานร่วมกับ </a:t>
            </a:r>
            <a:r>
              <a:rPr lang="en-US" sz="4000" dirty="0" err="1">
                <a:latin typeface="TH Sarabun New" pitchFamily="34" charset="-34"/>
                <a:cs typeface="TH Sarabun New" pitchFamily="34" charset="-34"/>
              </a:rPr>
              <a:t>Arduino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 IDE 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ได้</a:t>
            </a:r>
            <a:endParaRPr lang="en-US" sz="4000" dirty="0">
              <a:latin typeface="TH Sarabun New" pitchFamily="34" charset="-34"/>
              <a:cs typeface="TH Sarabun New" pitchFamily="34" charset="-34"/>
            </a:endParaRPr>
          </a:p>
          <a:p>
            <a:pPr marL="443702" indent="-342900">
              <a:spcBef>
                <a:spcPts val="363"/>
              </a:spcBef>
              <a:buFont typeface="Arial" pitchFamily="34" charset="0"/>
              <a:buChar char="•"/>
              <a:defRPr/>
            </a:pPr>
            <a:endParaRPr lang="en-US" sz="40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2" name="Picture 2" descr="ESP8285 NodeMCU-M Development Board ESP-M2 Compatible with NodeMCU | SP  MicroTec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" t="14390" r="3880" b="14092"/>
          <a:stretch/>
        </p:blipFill>
        <p:spPr bwMode="auto">
          <a:xfrm>
            <a:off x="2282207" y="2895600"/>
            <a:ext cx="4579585" cy="35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330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2209819" y="5281"/>
            <a:ext cx="4724362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การจัดขาของ </a:t>
            </a:r>
            <a:r>
              <a:rPr lang="en-US" sz="4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NodeMCU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559EC-0CEA-4205-97FD-B40ED8767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1" r="19780"/>
          <a:stretch/>
        </p:blipFill>
        <p:spPr>
          <a:xfrm>
            <a:off x="2514600" y="1524000"/>
            <a:ext cx="4267201" cy="46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14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2910331" y="0"/>
            <a:ext cx="3183877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4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NodeMCU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92D88-F404-72B6-6047-BF2907339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9" t="7177" b="9910"/>
          <a:stretch/>
        </p:blipFill>
        <p:spPr>
          <a:xfrm>
            <a:off x="2286000" y="2819400"/>
            <a:ext cx="4724400" cy="3836506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74713CDA-0DA9-9E3B-578D-606187705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560" y="768846"/>
            <a:ext cx="8405280" cy="211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เพิ่มจุดเชื่อมต่อสายไฟไปขาต่างๆ ของ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Node MCU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 และ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External Power Supply</a:t>
            </a:r>
          </a:p>
          <a:p>
            <a:pPr marL="450850" indent="-342900">
              <a:spcBef>
                <a:spcPts val="363"/>
              </a:spcBef>
              <a:buClr>
                <a:srgbClr val="2DA2BF"/>
              </a:buClr>
              <a:buFont typeface="Arial" pitchFamily="34" charset="0"/>
              <a:buChar char="•"/>
              <a:defRPr/>
            </a:pP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ใช้งานกับ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Node MCU V3 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เท่านั้น</a:t>
            </a:r>
            <a:endParaRPr lang="en-US" sz="4000" dirty="0">
              <a:latin typeface="TH Sarabun New" pitchFamily="34" charset="-34"/>
              <a:cs typeface="TH Sarabun New" pitchFamily="34" charset="-34"/>
            </a:endParaRPr>
          </a:p>
          <a:p>
            <a:pPr marL="443702" indent="-342900">
              <a:spcBef>
                <a:spcPts val="363"/>
              </a:spcBef>
              <a:buFont typeface="Arial" pitchFamily="34" charset="0"/>
              <a:buChar char="•"/>
              <a:defRPr/>
            </a:pPr>
            <a:endParaRPr lang="en-US" sz="4000" dirty="0"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32133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919401" y="14335"/>
            <a:ext cx="7305197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คำอธิบายขาต่อสำหรับใช้งาน </a:t>
            </a:r>
            <a:r>
              <a:rPr lang="en-US" sz="4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NodeMCU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456481" y="990824"/>
            <a:ext cx="8458560" cy="310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5V &amp; 3.3V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เป็นขาที่จ่ายแรงดัน</a:t>
            </a:r>
            <a:r>
              <a:rPr lang="th-TH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5V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และ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3.3V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ใช้สำหรับจ่ายไฟให้กับวงจรภายนอก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GND</a:t>
            </a:r>
            <a:r>
              <a:rPr lang="th-TH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เป็นขาแรงดันอ้างอิง (ระดับแรงดัน 0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V)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Reset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ขารีเซตการทำงานของบอร์ด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Vin</a:t>
            </a:r>
            <a:r>
              <a:rPr lang="th-TH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เป็นขาที่จ่ายแรงดันไฟเลี้ยงเข้ามาให้บอร์ด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RXD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และ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TXD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เป็นขารับและส่งข้อมูลระหว่างบอร์ดและคอมพิวเตอร์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A0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เป็นขารับสัญญาณแอนะลอกจากภายนอก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D0, D1, …, D8</a:t>
            </a:r>
            <a:r>
              <a:rPr lang="en-US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28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เป็นขารับส่งสัญญาณดิจิทัล</a:t>
            </a:r>
            <a:endParaRPr lang="en-US" sz="28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73179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9379165-0FFA-4D8C-AD0D-9046EDE73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การต่อวงจรเพื่อใช้งาน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Node MCU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A67D84-4B8B-4B40-B727-8AFC2D90FC8E}"/>
              </a:ext>
            </a:extLst>
          </p:cNvPr>
          <p:cNvSpPr/>
          <p:nvPr/>
        </p:nvSpPr>
        <p:spPr>
          <a:xfrm>
            <a:off x="152400" y="762000"/>
            <a:ext cx="8915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ต่อวงจรบน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Prototyping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บอร์ด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ภายใน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prototyping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บอร์ดจะมีตัวนำเชื่อมจุดต่างๆ ไว้ให้แล้ว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ด้านบนและล่างอย่างละ 2 แถว เชื่อมต่อตามแนวนอน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ตรงกลางเชื่อมต่อตามแนวตั้ง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 t="6781" r="32038" b="5674"/>
          <a:stretch/>
        </p:blipFill>
        <p:spPr bwMode="auto">
          <a:xfrm>
            <a:off x="3581400" y="2741885"/>
            <a:ext cx="5127734" cy="346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988673" y="3231930"/>
            <a:ext cx="4008386" cy="0"/>
          </a:xfrm>
          <a:prstGeom prst="line">
            <a:avLst/>
          </a:prstGeom>
          <a:ln w="38100">
            <a:solidFill>
              <a:schemeClr val="accent1">
                <a:lumMod val="50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982107" y="3364626"/>
            <a:ext cx="4014952" cy="0"/>
          </a:xfrm>
          <a:prstGeom prst="line">
            <a:avLst/>
          </a:prstGeom>
          <a:ln w="38100">
            <a:solidFill>
              <a:schemeClr val="accent1">
                <a:lumMod val="50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949262" y="5791200"/>
            <a:ext cx="4047797" cy="0"/>
          </a:xfrm>
          <a:prstGeom prst="line">
            <a:avLst/>
          </a:prstGeom>
          <a:ln w="38100">
            <a:solidFill>
              <a:schemeClr val="accent1">
                <a:lumMod val="50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949262" y="5927834"/>
            <a:ext cx="4047797" cy="0"/>
          </a:xfrm>
          <a:prstGeom prst="line">
            <a:avLst/>
          </a:prstGeom>
          <a:ln w="38100">
            <a:solidFill>
              <a:schemeClr val="accent1">
                <a:lumMod val="50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49262" y="3733800"/>
            <a:ext cx="0" cy="685800"/>
          </a:xfrm>
          <a:prstGeom prst="line">
            <a:avLst/>
          </a:prstGeom>
          <a:ln w="38100">
            <a:solidFill>
              <a:srgbClr val="C00000">
                <a:alpha val="5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42695" y="4724400"/>
            <a:ext cx="0" cy="685800"/>
          </a:xfrm>
          <a:prstGeom prst="line">
            <a:avLst/>
          </a:prstGeom>
          <a:ln w="38100"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83272" y="4724400"/>
            <a:ext cx="0" cy="685800"/>
          </a:xfrm>
          <a:prstGeom prst="line">
            <a:avLst/>
          </a:prstGeom>
          <a:ln w="38100"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30410" y="4724400"/>
            <a:ext cx="0" cy="685800"/>
          </a:xfrm>
          <a:prstGeom prst="line">
            <a:avLst/>
          </a:prstGeom>
          <a:ln w="38100"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4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ซอฟต์แวร์สำหรับพัฒนา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762000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TH Sarabun New" pitchFamily="34" charset="-34"/>
                <a:cs typeface="TH Sarabun New" pitchFamily="34" charset="-34"/>
              </a:rPr>
              <a:t>Arduino</a:t>
            </a:r>
            <a:r>
              <a:rPr lang="en-US" sz="3200" b="1" dirty="0">
                <a:latin typeface="TH Sarabun New" pitchFamily="34" charset="-34"/>
                <a:cs typeface="TH Sarabun New" pitchFamily="34" charset="-34"/>
              </a:rPr>
              <a:t> IDE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ใช้สำหรับการเขียนและแปลโปรแกรมภาษา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C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 และเขียนลง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Node MCU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ดาวน์โหลดได้จาก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hlinkClick r:id="rId2"/>
              </a:rPr>
              <a:t>arduino.cc/en/Main/Software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F1A6-CD67-481D-AC4C-F9799933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644" y="2971800"/>
            <a:ext cx="4248911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9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4800600" cy="2700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5600" y="-24107"/>
            <a:ext cx="2693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คืออะไร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668000"/>
            <a:ext cx="8534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H Sarabun New" pitchFamily="34" charset="-34"/>
                <a:cs typeface="TH Sarabun New" pitchFamily="34" charset="-34"/>
              </a:rPr>
              <a:t>IoT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 (Internet of Things)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อินเตอร์เน็ทของสรรพสิ่ง เป็นระบบประกอบด้วยอุปกรณ์ที่สามารถสื่อสารข้อมูลผ่านอินเตอร์เน็ทได้ โดยอุปกรณ์เหล่านี้จะประกอบด้วย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	*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ตัวตรวจวัดหรือเซ็นเซอร์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  <a:p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	* 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โปรแกรมหรือซอฟต์แวร์ควบคุมการทำงาน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9373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177" y="807946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เปิดโปนแกรม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แล้วไปที่เมนู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Preferences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พิมพ์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http://arduino.esp8266.com/stable/package_esp8266com_index.json </a:t>
            </a:r>
            <a:endParaRPr lang="th-TH" sz="2000" dirty="0">
              <a:latin typeface="Arial" panose="020B0604020202020204" pitchFamily="34" charset="0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ลงในช่อง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Additional Boards Manager URLs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ดังภาพ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223" y="152400"/>
            <a:ext cx="88392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วิธีเพิ่มบอร์ด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Node MCU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ลงใน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7042513" cy="420618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362200" y="5562600"/>
            <a:ext cx="37338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30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838200"/>
            <a:ext cx="85959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Tools &gt; Board &gt; Boards Manager…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78407"/>
            <a:ext cx="484433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 txBox="1">
            <a:spLocks/>
          </p:cNvSpPr>
          <p:nvPr/>
        </p:nvSpPr>
        <p:spPr>
          <a:xfrm>
            <a:off x="838200" y="148628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วิธีเพิ่ม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NodeMCU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ลงใน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</p:spTree>
    <p:extLst>
      <p:ext uri="{BB962C8B-B14F-4D97-AF65-F5344CB8AC3E}">
        <p14:creationId xmlns:p14="http://schemas.microsoft.com/office/powerpoint/2010/main" val="1887272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762000"/>
            <a:ext cx="9067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พิมพ์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esp8266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ในช่องค้นหา กดปุ่ม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ENTER 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หน้าจอจะแสดงตัวเลือก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8266 by ESP8266 Community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INSTALL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04" y="6096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วิธีเพิ่ม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NodeMCU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ลงใน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7" y="1981200"/>
            <a:ext cx="7519226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15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838200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ต่อสาย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USB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เข้ากับ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Node MCU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และ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USB port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ของคอมพิวเตอร์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คอมพิวเตอร์จะติดตั้ง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Driver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ให้โดยอัตโนมัติ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ไปที่เมนู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 Tools  Board  ESP8266 Boards  Generic ESP8266 Module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04" y="6096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NodeMCU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334" t="11460" r="31667" b="50830"/>
          <a:stretch/>
        </p:blipFill>
        <p:spPr>
          <a:xfrm>
            <a:off x="609600" y="2241124"/>
            <a:ext cx="7655054" cy="36083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48400" y="5029200"/>
            <a:ext cx="1524000" cy="2286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4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746760"/>
            <a:ext cx="8496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ทดสอบการเชื่อมต่อโดย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File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 Examples  01.Basics  Blink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คลิกที่สัญลักษณ์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Download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รอให้โปรแกรมทำการแปลภาษาและดาวน์โหลด จะเห็นไฟกระพริบบน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 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    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บอร์ด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Node MCU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39" b="78752"/>
          <a:stretch/>
        </p:blipFill>
        <p:spPr bwMode="auto">
          <a:xfrm>
            <a:off x="762000" y="3237754"/>
            <a:ext cx="7315200" cy="329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419600" y="1815441"/>
            <a:ext cx="381000" cy="381000"/>
            <a:chOff x="4419600" y="1207376"/>
            <a:chExt cx="457200" cy="457200"/>
          </a:xfrm>
        </p:grpSpPr>
        <p:sp>
          <p:nvSpPr>
            <p:cNvPr id="4" name="Oval 3"/>
            <p:cNvSpPr/>
            <p:nvPr/>
          </p:nvSpPr>
          <p:spPr>
            <a:xfrm>
              <a:off x="4419600" y="1207376"/>
              <a:ext cx="457200" cy="4572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ight Arrow 2"/>
            <p:cNvSpPr/>
            <p:nvPr/>
          </p:nvSpPr>
          <p:spPr>
            <a:xfrm>
              <a:off x="4495800" y="1321676"/>
              <a:ext cx="304800" cy="228600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2">
            <a:extLst>
              <a:ext uri="{FF2B5EF4-FFF2-40B4-BE49-F238E27FC236}">
                <a16:creationId xmlns:a16="http://schemas.microsoft.com/office/drawing/2014/main" id="{89165883-40DC-4A9C-AD1E-F64B57953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04" y="6096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NodeMCU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sp>
        <p:nvSpPr>
          <p:cNvPr id="6" name="Down Arrow 5"/>
          <p:cNvSpPr/>
          <p:nvPr/>
        </p:nvSpPr>
        <p:spPr>
          <a:xfrm rot="5400000">
            <a:off x="6896100" y="4987672"/>
            <a:ext cx="533400" cy="1066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86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304800" y="1981200"/>
            <a:ext cx="8228160" cy="231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798" rIns="0" bIns="0"/>
          <a:lstStyle>
            <a:lvl1pPr marL="430213" indent="-323850"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106363" indent="0" eaLnBrk="1">
              <a:spcBef>
                <a:spcPts val="1293"/>
              </a:spcBef>
              <a:buSzPct val="45000"/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หน้าที่ของ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เขียนและแก้ไขโปรแกรม</a:t>
            </a: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แปลโปรแกรมให้เป็นภาษาเครื่อง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ส่งโปรแกรมที่แปลแล้วเข้าบอร์ด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4000"/>
            <a:ext cx="4107226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26608182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941700" y="2590800"/>
            <a:ext cx="7336799" cy="3453121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คำสั่งในนี้จะทำงาน 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th-TH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ครั้ง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คำสั่งในนี้จะทำงานวนซ้ำ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04800" y="914497"/>
            <a:ext cx="8610600" cy="206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 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เพื่อเขียนโปรแกรม หรือ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code 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‘</a:t>
            </a:r>
            <a:r>
              <a:rPr lang="en-US" sz="3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’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จะใช้ไวยากรณ์ของภาษา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และ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C++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โครงสร้างเริ่มต้นของ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มีดังนี้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</a:p>
          <a:p>
            <a:pPr marL="285124" indent="-283685"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endParaRPr lang="en-US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1000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381601" y="1752664"/>
            <a:ext cx="8533440" cy="3914914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</a:t>
            </a:r>
            <a:r>
              <a:rPr lang="th-TH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บรรทัดหมายเหตุ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ใช้ย่อหน้าแสดงลำดับชั้นของโครงสร้างโปรแกรม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the loop function runs over and over again forever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   // turn the LED on (HIGH is the voltage level)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(1000);                       		</a:t>
            </a:r>
            <a:r>
              <a:rPr lang="th-TH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wait for a second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LOW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    // turn the LED off by making the voltage LOW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(1000);                       		</a:t>
            </a:r>
            <a:r>
              <a:rPr lang="th-TH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wait for a second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463681" y="1067153"/>
            <a:ext cx="1829339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b="1" dirty="0">
                <a:solidFill>
                  <a:srgbClr val="FF0000"/>
                </a:solidFill>
              </a:rPr>
              <a:t>ตัวอย่างโปรแกรม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426652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2286000" y="18107"/>
            <a:ext cx="4876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ดิจิทัลพอร์ท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(Digital Port)</a:t>
            </a:r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681120" y="2514600"/>
            <a:ext cx="7853280" cy="440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กำหนดหน้าที่ของดิจิทัลพอร์ท โดย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input 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จะเป็นการรับ และ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output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จะเป็นการส่ง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28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ขาสัญญาณของ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Node MCU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INPUT, OUTPUT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883" y="804687"/>
            <a:ext cx="796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ดิจิทัลพอร์ททำหน้าที่รับหรือส่งสัญญาณดิจิทัล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(“0”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“1”)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 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ระดับแรงดัน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โวลท์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โวลท์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ใช้คำสั่ง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เพื่อกำหนดว่าจะให้พอร์ททำหน้าที่รับหรือส่ง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10798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451440" y="838200"/>
            <a:ext cx="8241120" cy="569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4000" b="1" dirty="0" err="1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40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เป็นการส่งข้อมูลออกทางดิจิทัลพอร์ทที่กำหนด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หมายเลขขาที่ต้องการส่งข้อมูล (หมายเลข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GPIO)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HIGH (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ปล่อยแรงดัน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5V)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LOW (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ปล่อยแรงดัน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0V)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219200" y="76200"/>
            <a:ext cx="7151309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 (ส่ง) ข้อมูลออกทางดิจิทัลพอร์ท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48454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15" y="1829215"/>
            <a:ext cx="2847912" cy="2133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8" t="2973" r="27199" b="6876"/>
          <a:stretch/>
        </p:blipFill>
        <p:spPr bwMode="auto">
          <a:xfrm>
            <a:off x="3807325" y="838200"/>
            <a:ext cx="1227164" cy="241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7" t="6249" r="19131" b="3315"/>
          <a:stretch/>
        </p:blipFill>
        <p:spPr bwMode="auto">
          <a:xfrm>
            <a:off x="6629400" y="1752600"/>
            <a:ext cx="1645106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962400"/>
            <a:ext cx="2861227" cy="287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812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85441" y="838169"/>
            <a:ext cx="8241120" cy="6247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4000" b="1" dirty="0" err="1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40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เป็นการรับข้อมูลเข้าทางดิจิทัลพอร์ทที่กำหนด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หมายเลขขาที่ต้องการส่งข้อมูล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(หมายเลข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GPIO)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HIGH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5V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ที่ขา หรือ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   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LOW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0V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ที่ขา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219200" y="76200"/>
            <a:ext cx="6880402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 (รับ) ข้อมูลเข้าทางดิจิทัลพอร์ท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06087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625681" y="1219200"/>
            <a:ext cx="8229600" cy="3139317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 LED = 2;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(LED, OUTPUT);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(LED, LOW); 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delay(1000);                    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(LED, HIGH);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delay(1000);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381601" y="762000"/>
            <a:ext cx="8717760" cy="362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709249" algn="l"/>
              </a:tabLst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	</a:t>
            </a:r>
            <a:r>
              <a:rPr lang="th-TH" dirty="0">
                <a:solidFill>
                  <a:srgbClr val="000000"/>
                </a:solidFill>
                <a:cs typeface="Arial" charset="0"/>
              </a:rPr>
              <a:t>โปรแกรมไฟกระพริบโดยใช้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LED </a:t>
            </a:r>
            <a:r>
              <a:rPr lang="th-TH" dirty="0">
                <a:solidFill>
                  <a:srgbClr val="000000"/>
                </a:solidFill>
                <a:cs typeface="Arial" charset="0"/>
              </a:rPr>
              <a:t>บน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Node MCU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676400" y="0"/>
            <a:ext cx="68580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ตัวอย่างการใช้งานดิจิทัลพอร์ท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D083B9-9148-4FAA-9CB5-C084F9033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6" t="6315" r="7704" b="4948"/>
          <a:stretch/>
        </p:blipFill>
        <p:spPr>
          <a:xfrm>
            <a:off x="2759281" y="4114800"/>
            <a:ext cx="3962400" cy="26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740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2667000" y="0"/>
            <a:ext cx="3504477" cy="92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การสื่อสารกับ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457200" y="685800"/>
            <a:ext cx="8463960" cy="594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b="1" dirty="0">
                <a:solidFill>
                  <a:srgbClr val="000000"/>
                </a:solidFill>
                <a:cs typeface="TH Sarabun New" panose="020B0500040200020003"/>
              </a:rPr>
              <a:t>คำสั่ง </a:t>
            </a:r>
            <a:r>
              <a:rPr lang="en-US" b="1" dirty="0" err="1">
                <a:solidFill>
                  <a:srgbClr val="7030A0"/>
                </a:solidFill>
                <a:cs typeface="TH Sarabun New" panose="020B0500040200020003"/>
              </a:rPr>
              <a:t>Serial.print</a:t>
            </a:r>
            <a:r>
              <a:rPr lang="en-US" b="1" dirty="0">
                <a:solidFill>
                  <a:srgbClr val="7030A0"/>
                </a:solidFill>
                <a:cs typeface="TH Sarabun New" panose="020B0500040200020003"/>
              </a:rPr>
              <a:t>() </a:t>
            </a:r>
            <a:r>
              <a:rPr lang="th-TH" b="1" dirty="0">
                <a:solidFill>
                  <a:srgbClr val="000000"/>
                </a:solidFill>
                <a:cs typeface="TH Sarabun New" panose="020B0500040200020003"/>
              </a:rPr>
              <a:t>และ </a:t>
            </a:r>
            <a:r>
              <a:rPr lang="en-US" b="1" dirty="0" err="1">
                <a:solidFill>
                  <a:srgbClr val="7030A0"/>
                </a:solidFill>
                <a:cs typeface="TH Sarabun New" panose="020B0500040200020003"/>
              </a:rPr>
              <a:t>Serial.println</a:t>
            </a:r>
            <a:r>
              <a:rPr lang="en-US" b="1" dirty="0">
                <a:solidFill>
                  <a:srgbClr val="7030A0"/>
                </a:solidFill>
                <a:cs typeface="TH Sarabun New" panose="020B0500040200020003"/>
              </a:rPr>
              <a:t>()</a:t>
            </a:r>
            <a:endParaRPr lang="en-US" dirty="0">
              <a:solidFill>
                <a:srgbClr val="7030A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4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dirty="0">
                <a:solidFill>
                  <a:srgbClr val="000000"/>
                </a:solidFill>
                <a:cs typeface="TH Sarabun New" panose="020B0500040200020003"/>
              </a:rPr>
              <a:t>ใช้ส่งข้อมูล (ข้อความหรือตัวเลข) จาก </a:t>
            </a: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Node MCU </a:t>
            </a:r>
            <a:r>
              <a:rPr lang="th-TH" dirty="0">
                <a:solidFill>
                  <a:srgbClr val="000000"/>
                </a:solidFill>
                <a:cs typeface="TH Sarabun New" panose="020B0500040200020003"/>
              </a:rPr>
              <a:t>มาแสดงผลใน </a:t>
            </a: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Serial monitor </a:t>
            </a:r>
            <a:r>
              <a:rPr lang="th-TH" dirty="0">
                <a:solidFill>
                  <a:srgbClr val="000000"/>
                </a:solidFill>
                <a:cs typeface="TH Sarabun New" panose="020B0500040200020003"/>
              </a:rPr>
              <a:t>ของ </a:t>
            </a: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Arduino IDE </a:t>
            </a:r>
            <a:r>
              <a:rPr lang="th-TH" dirty="0">
                <a:solidFill>
                  <a:srgbClr val="000000"/>
                </a:solidFill>
                <a:cs typeface="TH Sarabun New" panose="020B0500040200020003"/>
              </a:rPr>
              <a:t>จะต้องใช้ร่วมกับคำสั่ง </a:t>
            </a:r>
            <a:r>
              <a:rPr lang="en-US" dirty="0" err="1">
                <a:solidFill>
                  <a:srgbClr val="000000"/>
                </a:solidFill>
                <a:cs typeface="TH Sarabun New" panose="020B0500040200020003"/>
              </a:rPr>
              <a:t>Serial.begin</a:t>
            </a: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() </a:t>
            </a:r>
            <a:r>
              <a:rPr lang="th-TH" dirty="0">
                <a:solidFill>
                  <a:srgbClr val="000000"/>
                </a:solidFill>
                <a:cs typeface="TH Sarabun New" panose="020B0500040200020003"/>
              </a:rPr>
              <a:t>เสมอ</a:t>
            </a:r>
            <a:endParaRPr lang="en-US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endParaRPr lang="th-TH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b="1" dirty="0">
                <a:solidFill>
                  <a:srgbClr val="000000"/>
                </a:solidFill>
                <a:cs typeface="TH Sarabun New" panose="020B0500040200020003"/>
              </a:rPr>
              <a:t>					</a:t>
            </a:r>
            <a:r>
              <a:rPr lang="en-US" sz="2800" b="1" dirty="0" err="1">
                <a:solidFill>
                  <a:schemeClr val="accent2"/>
                </a:solidFill>
                <a:cs typeface="TH Sarabun New" panose="020B0500040200020003"/>
              </a:rPr>
              <a:t>Serial.begin</a:t>
            </a: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(9600)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					</a:t>
            </a:r>
            <a:r>
              <a:rPr lang="en-US" sz="2800" b="1" dirty="0" err="1">
                <a:solidFill>
                  <a:schemeClr val="accent2"/>
                </a:solidFill>
                <a:cs typeface="TH Sarabun New" panose="020B0500040200020003"/>
              </a:rPr>
              <a:t>Serial.println</a:t>
            </a: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(</a:t>
            </a:r>
            <a:r>
              <a:rPr lang="th-TH" sz="2800" b="1" dirty="0">
                <a:solidFill>
                  <a:schemeClr val="accent2"/>
                </a:solidFill>
                <a:cs typeface="TH Sarabun New" panose="020B0500040200020003"/>
              </a:rPr>
              <a:t>ข้อมูล</a:t>
            </a: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)</a:t>
            </a:r>
            <a:r>
              <a:rPr lang="th-TH" sz="2800" b="1" dirty="0">
                <a:solidFill>
                  <a:schemeClr val="accent2"/>
                </a:solidFill>
                <a:cs typeface="TH Sarabun New" panose="020B0500040200020003"/>
              </a:rPr>
              <a:t> หรือ </a:t>
            </a:r>
            <a:r>
              <a:rPr lang="en-US" sz="2800" b="1" dirty="0" err="1">
                <a:solidFill>
                  <a:schemeClr val="accent2"/>
                </a:solidFill>
                <a:cs typeface="TH Sarabun New" panose="020B0500040200020003"/>
              </a:rPr>
              <a:t>Serial.print</a:t>
            </a: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(</a:t>
            </a:r>
            <a:r>
              <a:rPr lang="th-TH" sz="2800" b="1" dirty="0">
                <a:solidFill>
                  <a:schemeClr val="accent2"/>
                </a:solidFill>
                <a:cs typeface="TH Sarabun New" panose="020B0500040200020003"/>
              </a:rPr>
              <a:t>ข้อมูล</a:t>
            </a: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)</a:t>
            </a:r>
            <a:endParaRPr lang="en-US" sz="40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	</a:t>
            </a: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cs typeface="TH Sarabun New" panose="020B0500040200020003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("Hello!,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("world");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("3x7 =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(3*7);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8321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2667000" y="0"/>
            <a:ext cx="3504477" cy="92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การสื่อสารกับ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451440" y="701571"/>
            <a:ext cx="8241120" cy="615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คำสั่ง </a:t>
            </a:r>
            <a:r>
              <a:rPr lang="en-US" sz="2000" b="1" dirty="0" err="1">
                <a:solidFill>
                  <a:srgbClr val="7030A0"/>
                </a:solidFill>
                <a:cs typeface="TH Sarabun New" panose="020B0500040200020003"/>
              </a:rPr>
              <a:t>Serial.read</a:t>
            </a:r>
            <a:r>
              <a:rPr lang="en-US" sz="2000" b="1" dirty="0">
                <a:solidFill>
                  <a:srgbClr val="7030A0"/>
                </a:solidFill>
                <a:cs typeface="TH Sarabun New" panose="020B0500040200020003"/>
              </a:rPr>
              <a:t>()</a:t>
            </a:r>
            <a:endParaRPr lang="en-US" sz="2000" dirty="0">
              <a:solidFill>
                <a:srgbClr val="7030A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8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ใช้รับข้อมูลจาก 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Node MCU 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โดยจะต้องใช้ร่วมกับคำสั่ง </a:t>
            </a:r>
            <a:r>
              <a:rPr lang="en-US" sz="2000" dirty="0" err="1">
                <a:solidFill>
                  <a:srgbClr val="000000"/>
                </a:solidFill>
                <a:cs typeface="TH Sarabun New" panose="020B0500040200020003"/>
              </a:rPr>
              <a:t>Serial.available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() 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เสมอ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8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200" b="1" dirty="0">
                <a:solidFill>
                  <a:schemeClr val="accent2"/>
                </a:solidFill>
                <a:cs typeface="TH Sarabun New" panose="020B0500040200020003"/>
              </a:rPr>
              <a:t>					</a:t>
            </a:r>
            <a:r>
              <a:rPr lang="th-TH" sz="3200" b="1" dirty="0">
                <a:solidFill>
                  <a:schemeClr val="accent2"/>
                </a:solidFill>
                <a:cs typeface="TH Sarabun New" panose="020B0500040200020003"/>
              </a:rPr>
              <a:t>ตัวแปร </a:t>
            </a:r>
            <a:r>
              <a:rPr lang="en-US" sz="3200" b="1" dirty="0">
                <a:solidFill>
                  <a:schemeClr val="accent2"/>
                </a:solidFill>
                <a:cs typeface="TH Sarabun New" panose="020B0500040200020003"/>
              </a:rPr>
              <a:t>= </a:t>
            </a:r>
            <a:r>
              <a:rPr lang="en-US" sz="3200" b="1" dirty="0" err="1">
                <a:solidFill>
                  <a:schemeClr val="accent2"/>
                </a:solidFill>
                <a:cs typeface="TH Sarabun New" panose="020B0500040200020003"/>
              </a:rPr>
              <a:t>Serial.read</a:t>
            </a:r>
            <a:r>
              <a:rPr lang="en-US" sz="3200" b="1" dirty="0">
                <a:solidFill>
                  <a:schemeClr val="accent2"/>
                </a:solidFill>
                <a:cs typeface="TH Sarabun New" panose="020B0500040200020003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cs typeface="TH Sarabun New" panose="020B0500040200020003"/>
              </a:rPr>
              <a:t>	</a:t>
            </a:r>
            <a:r>
              <a:rPr lang="th-TH" sz="28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28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x;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if(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Serial.available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&gt; 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	x =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Serial.read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("You sent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 DEC);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819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85800" y="533400"/>
            <a:ext cx="8241120" cy="600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7030A0"/>
                </a:solidFill>
                <a:cs typeface="TH Sarabun New" panose="020B0500040200020003"/>
              </a:rPr>
              <a:t>if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ใช้เลือกการทำงานตามเงื่อนไขที่กำหนด โดยเงื่อนไขจะมีค่าเป็น จริง หรือ เท็จ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if (</a:t>
            </a:r>
            <a:r>
              <a:rPr lang="th-TH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เงื่อนไข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  			</a:t>
            </a:r>
            <a:r>
              <a:rPr lang="th-TH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คำสั่ง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		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(Pin7 == HIGH)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		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(LEDpin1, HIGH);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else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(LEDpin1, LOW);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}</a:t>
            </a:r>
          </a:p>
        </p:txBody>
      </p:sp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5486400" y="2057400"/>
            <a:ext cx="2972160" cy="340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if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1</a:t>
            </a: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1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}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else if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2</a:t>
            </a: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) {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2</a:t>
            </a:r>
          </a:p>
          <a:p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}</a:t>
            </a:r>
            <a:endParaRPr lang="en-US" sz="2400" b="1" dirty="0">
              <a:solidFill>
                <a:srgbClr val="C00000"/>
              </a:solidFill>
              <a:cs typeface="TH Sarabun New" panose="020B0500040200020003"/>
            </a:endParaRP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else {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3</a:t>
            </a:r>
            <a:endParaRPr lang="en-US" sz="2400" b="1" dirty="0">
              <a:solidFill>
                <a:srgbClr val="C00000"/>
              </a:solidFill>
              <a:cs typeface="TH Sarabun New" panose="020B0500040200020003"/>
            </a:endParaRP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}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780194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027645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85800" y="533400"/>
            <a:ext cx="8241120" cy="649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cs typeface="TH Sarabun New" panose="020B0500040200020003"/>
              </a:rPr>
              <a:t>การกำหนดเงื่อนไข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เงื่อนไขจะต้องมีค่าเป็น จริง หรือ เท็จ เท่านั้น 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ลักษณะของเงื่อนไขจะเป็นการเปรียบเทียบว่า </a:t>
            </a: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เท่ากับ			ใช้สัญลักษณ์		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==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ไม่เท่ากับ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!=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มากกว่า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&gt;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มากกว่าหรือเท่ากับ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&gt;=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น้อยกว่า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 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&lt;	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น้อยกว่าหรือเท่ากับ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&lt;=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เงื่อนไขสามารถมีได้มากกว่า 1 โดยใช้ตัวเชื่อม และ (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&amp;&amp;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)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, 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หรือ (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||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)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600" b="1" dirty="0" err="1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&gt;= 0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		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(LEDpin1, HIGH);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else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(LEDpin1, LOW);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if(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&lt;= 10 &amp;&amp; x &gt; 0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if(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== -1 || status != 1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if(</a:t>
            </a:r>
            <a:r>
              <a:rPr lang="en-US" sz="1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== 1 &amp;&amp; b == 2 &amp;&amp; c == 3 || c == 4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87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600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7030A0"/>
                </a:solidFill>
                <a:cs typeface="TH Sarabun New" panose="020B0500040200020003"/>
              </a:rPr>
              <a:t>for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เป็นคำสั่งเพื่อให้กลุ่มคำสั่งที่กำหนดถูกทำงานวนซ้ำตามจำนวนครั้งที่กำหนด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		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for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ค่าเริ่มต้น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;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;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การเพิ่มค่า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  					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endParaRPr lang="en-US" sz="24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		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	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Count = 0;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int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	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  <a:endParaRPr lang="th-TH" sz="16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dirty="0">
                <a:solidFill>
                  <a:srgbClr val="000000"/>
                </a:solidFill>
                <a:latin typeface="Times New Roman" panose="02020603050405020304" pitchFamily="18" charset="0"/>
                <a:cs typeface="TH Sarabun New" panose="020B0500040200020003"/>
              </a:rPr>
              <a:t>			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5;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(Count);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		Count = Count+2;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293351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452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จากตัวอย่าง</a:t>
            </a: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for (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 = 0; 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 &lt; 5; 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++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				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(Count);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   			Count = Count+2;</a:t>
            </a: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}</a:t>
            </a: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= 0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เป็นค่าเริ่มต้น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&lt;= 10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เป็นเงื่อนไข</a:t>
            </a: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++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เป็นการเพิ่มค่าให้กับตัวแปร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โดย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++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 = i+1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จะมีค่าเป็น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0, 1, 2, 3, 4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ตัวแปร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Count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จะมีค่าเป็น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0, 2, 4, 6, 8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</p:txBody>
      </p:sp>
    </p:spTree>
    <p:extLst>
      <p:ext uri="{BB962C8B-B14F-4D97-AF65-F5344CB8AC3E}">
        <p14:creationId xmlns:p14="http://schemas.microsoft.com/office/powerpoint/2010/main" val="636881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3734538" y="-26068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489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โปรแกรมสร้างสูตรคูณแม่ 2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12;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");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*2);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4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0645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3576378" y="0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612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โปรแกรมคำนวณ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n!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n = 7;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for(k = 1; k &lt;= n; k++)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("! = ");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4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977023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39624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r="17310"/>
          <a:stretch/>
        </p:blipFill>
        <p:spPr bwMode="auto">
          <a:xfrm>
            <a:off x="4572000" y="1600200"/>
            <a:ext cx="4370961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47800" y="5257800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washer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2200" y="5257800"/>
            <a:ext cx="190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refrigerator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50056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67B8AC53-CD1E-4686-A9D6-4B453B740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0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654D5-2D19-44ED-AEFF-4B17C6026FC9}"/>
              </a:ext>
            </a:extLst>
          </p:cNvPr>
          <p:cNvSpPr txBox="1"/>
          <p:nvPr/>
        </p:nvSpPr>
        <p:spPr>
          <a:xfrm>
            <a:off x="609600" y="990600"/>
            <a:ext cx="80650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เขียนโปรแกรมเพื่อให้หลอดไฟกระพริบ 10 ครั้งแล้วดับ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เขียนโปรแกรมเพื่อให้หลอดไฟกระพริบ 100 ครั้งแล้วดับ พร้อมทั้งแสดง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จำนวนครั้งที่กระพริบผ่านทาง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terminal</a:t>
            </a:r>
          </a:p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6114" y="274320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= 7;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for(k = 1; k &lt;= n; k++)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(n);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("! = ");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6425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09600" y="685800"/>
            <a:ext cx="8241120" cy="612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7030A0"/>
                </a:solidFill>
                <a:latin typeface="TH Sarabun New" panose="020B0500040200020003"/>
                <a:cs typeface="Arial" charset="0"/>
              </a:rPr>
              <a:t>while</a:t>
            </a:r>
            <a:r>
              <a:rPr lang="th-TH" sz="2800" dirty="0">
                <a:solidFill>
                  <a:srgbClr val="000000"/>
                </a:solidFill>
                <a:cs typeface="TH Sarabun New" panose="020B0500040200020003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เป็นการวนซ้ำจนกว่าเงื่อนไขที่กำหนดจะเป็นเท็จ</a:t>
            </a:r>
            <a:endParaRPr lang="th-TH" sz="2400" b="1" dirty="0">
              <a:solidFill>
                <a:srgbClr val="000000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รูปแบบ</a:t>
            </a:r>
            <a:endParaRPr lang="en-US" sz="2400" b="1" dirty="0">
              <a:solidFill>
                <a:srgbClr val="000000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					</a:t>
            </a: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while (</a:t>
            </a:r>
            <a:r>
              <a:rPr lang="th-TH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เงื่อนไข</a:t>
            </a: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  					</a:t>
            </a:r>
            <a:r>
              <a:rPr lang="th-TH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คำสั่ง</a:t>
            </a:r>
            <a:endParaRPr lang="en-US" sz="2800" b="1" dirty="0">
              <a:solidFill>
                <a:schemeClr val="accent2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		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ตัวอย่าง</a:t>
            </a:r>
            <a:endParaRPr lang="en-US" dirty="0">
              <a:solidFill>
                <a:srgbClr val="000000"/>
              </a:solidFill>
              <a:latin typeface="TH Sarabun New" panose="020B0500040200020003"/>
              <a:cs typeface="Arial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 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while (k &lt;= 10)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		k = k+1;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C99EA692-C510-42C0-8D53-8C260935A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068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544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โปรแกรมแสดงจำนวนที่ 13 หารลงตัว จาก 0-100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n = 13;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 &lt;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i+1;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("There are ");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numbers");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0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834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28600" y="838168"/>
            <a:ext cx="8839200" cy="489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boolean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	‘true’, ‘false’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char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-128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127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char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255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byte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char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	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-32,768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32,767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int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65535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word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int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long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-2,147,483,648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2,147,483,647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long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4,294,967,295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float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-3.4028235E+38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3.4028235E+38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double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float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string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ลำดับของตัวอักษร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67B8AC53-CD1E-4686-A9D6-4B453B740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0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ชนิดข้อมูล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8739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575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โปรแกรมสร้างตารางแปลงค่าอุณหภูมิจาก </a:t>
            </a:r>
            <a:r>
              <a:rPr lang="en-US" sz="2400" baseline="300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aseline="300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 C, F;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("---------------------");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 C         F 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("---------------------");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for(C = -10; C &lt;= 40; C++)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//  C/5 = (F-32)/9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F = (9.0/5.0)*C + 32.0;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(C,2);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");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(F,2);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0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4180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2567521" y="66247"/>
            <a:ext cx="410079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คำสั่งใน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85800" y="838168"/>
            <a:ext cx="2626560" cy="563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แอนะลอก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analogReference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analogRead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analogWrite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- PWM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รับส่งข้อมูลอื่นๆ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tone()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noTone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shiftOut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shiftIn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pulseIn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508" name="Rectangle 1"/>
          <p:cNvSpPr>
            <a:spLocks noChangeArrowheads="1"/>
          </p:cNvSpPr>
          <p:nvPr/>
        </p:nvSpPr>
        <p:spPr bwMode="auto">
          <a:xfrm>
            <a:off x="3200400" y="838168"/>
            <a:ext cx="4570560" cy="673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คณิตศาสตร์</a:t>
            </a:r>
            <a:endParaRPr lang="en-US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min()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max()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abs()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constrain()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map()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pow()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sqrt() </a:t>
            </a:r>
          </a:p>
          <a:p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สื่อสาร</a:t>
            </a:r>
            <a:endParaRPr lang="en-US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Serial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Stream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เวลา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millis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micros()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delay()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delayMicroseconds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endParaRPr lang="en-US" sz="2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DB377-F4DD-4ADC-AECA-D1E6145A9289}"/>
              </a:ext>
            </a:extLst>
          </p:cNvPr>
          <p:cNvSpPr txBox="1"/>
          <p:nvPr/>
        </p:nvSpPr>
        <p:spPr>
          <a:xfrm>
            <a:off x="4977864" y="3124200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Help 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Reference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50472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811" y="429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ภายนอก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26716"/>
            <a:ext cx="8682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ต่อวงจรตามภาพด้านล่าง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Blink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แก้ไขโปรแกรม โดยเปลี่ยน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LED_BUILTIN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5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031A73-D29E-1980-2B3E-E2160CCB52EE}"/>
              </a:ext>
            </a:extLst>
          </p:cNvPr>
          <p:cNvGrpSpPr/>
          <p:nvPr/>
        </p:nvGrpSpPr>
        <p:grpSpPr>
          <a:xfrm>
            <a:off x="762000" y="2436911"/>
            <a:ext cx="3501429" cy="2532482"/>
            <a:chOff x="1089233" y="3231505"/>
            <a:chExt cx="3501429" cy="2532482"/>
          </a:xfrm>
        </p:grpSpPr>
        <p:sp>
          <p:nvSpPr>
            <p:cNvPr id="7" name="Rectangle 6"/>
            <p:cNvSpPr/>
            <p:nvPr/>
          </p:nvSpPr>
          <p:spPr>
            <a:xfrm>
              <a:off x="1218520" y="3641272"/>
              <a:ext cx="955221" cy="21227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2183073" y="5505061"/>
              <a:ext cx="2393593" cy="77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569668" y="4190224"/>
              <a:ext cx="13705" cy="133349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621193" y="532117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764369" y="3624942"/>
              <a:ext cx="2826293" cy="1185762"/>
              <a:chOff x="2352492" y="3624942"/>
              <a:chExt cx="3768390" cy="118576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763736" y="4082143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>
                <a:stCxn id="8" idx="1"/>
              </p:cNvCxnSpPr>
              <p:nvPr/>
            </p:nvCxnSpPr>
            <p:spPr>
              <a:xfrm flipH="1">
                <a:off x="2898321" y="4188279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4294414" y="4180114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 descr="Category:&lt;strong&gt;Light-emitting diode&lt;/strong&gt; &lt;strong&gt;symbols&lt;/strong&gt; - Wikimedia Common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736" y="3624942"/>
                <a:ext cx="1143000" cy="800100"/>
              </a:xfrm>
              <a:prstGeom prst="rect">
                <a:avLst/>
              </a:prstGeom>
            </p:spPr>
          </p:pic>
          <p:cxnSp>
            <p:nvCxnSpPr>
              <p:cNvPr id="18" name="Straight Connector 17"/>
              <p:cNvCxnSpPr/>
              <p:nvPr/>
            </p:nvCxnSpPr>
            <p:spPr>
              <a:xfrm flipH="1">
                <a:off x="5849906" y="4189445"/>
                <a:ext cx="270976" cy="77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352492" y="4021494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844212" y="3760237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047861" y="4441372"/>
                <a:ext cx="716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LED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089233" y="3231505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05" y="2190320"/>
            <a:ext cx="3037101" cy="2289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78" y="5613733"/>
            <a:ext cx="2664866" cy="764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97407D-5C2A-BFED-4A3E-228AD1B94BAF}"/>
              </a:ext>
            </a:extLst>
          </p:cNvPr>
          <p:cNvSpPr txBox="1"/>
          <p:nvPr/>
        </p:nvSpPr>
        <p:spPr>
          <a:xfrm>
            <a:off x="4269960" y="4926713"/>
            <a:ext cx="5063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รหัสสี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28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ค่าความต้านทาน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แดง แดง ดำ		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220 Ohm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น้ำตาล ดำ แดง		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1K Ohm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น้ำตาล ดำ ส้ม		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10K Ohm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155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811" y="429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ภายนอก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252" y="1053194"/>
            <a:ext cx="8682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ต่อวงจรตามภาพด้านล่าง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Blink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แก้ไขโปรแกรม โดยเปลี่ยน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LED_BUILTIN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5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8520" y="3641272"/>
            <a:ext cx="955221" cy="2122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183073" y="5505061"/>
            <a:ext cx="2393593" cy="77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69668" y="4190224"/>
            <a:ext cx="13705" cy="133349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21193" y="532117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64369" y="3624942"/>
            <a:ext cx="2826293" cy="1185762"/>
            <a:chOff x="2352492" y="3624942"/>
            <a:chExt cx="3768390" cy="1185762"/>
          </a:xfrm>
        </p:grpSpPr>
        <p:sp>
          <p:nvSpPr>
            <p:cNvPr id="8" name="Rectangle 7"/>
            <p:cNvSpPr/>
            <p:nvPr/>
          </p:nvSpPr>
          <p:spPr>
            <a:xfrm>
              <a:off x="3763736" y="4082143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1"/>
            </p:cNvCxnSpPr>
            <p:nvPr/>
          </p:nvCxnSpPr>
          <p:spPr>
            <a:xfrm flipH="1">
              <a:off x="2898321" y="4188279"/>
              <a:ext cx="865415" cy="81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294414" y="4180114"/>
              <a:ext cx="865415" cy="81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736" y="3624942"/>
              <a:ext cx="1143000" cy="800100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H="1">
              <a:off x="5849906" y="4189445"/>
              <a:ext cx="270976" cy="77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352492" y="4021494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44212" y="3760237"/>
              <a:ext cx="562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47861" y="4441372"/>
              <a:ext cx="716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89233" y="3231505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MCU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36" y="2838705"/>
            <a:ext cx="4231200" cy="28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40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" y="903904"/>
            <a:ext cx="9009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</a:t>
            </a:r>
            <a:r>
              <a:rPr lang="en-US" sz="2800" i="1" dirty="0" err="1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DigitalReadSerial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เพิ่มวงจรจากข้อที่แล้วให้เป็นตามรูปด้านล่าง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3245747" y="872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การต่อสวิตช์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90600" y="2662292"/>
            <a:ext cx="3040153" cy="3046438"/>
            <a:chOff x="2857463" y="3399267"/>
            <a:chExt cx="3040153" cy="3046438"/>
          </a:xfrm>
        </p:grpSpPr>
        <p:grpSp>
          <p:nvGrpSpPr>
            <p:cNvPr id="40" name="Group 39"/>
            <p:cNvGrpSpPr/>
            <p:nvPr/>
          </p:nvGrpSpPr>
          <p:grpSpPr>
            <a:xfrm>
              <a:off x="3031951" y="3768599"/>
              <a:ext cx="2865665" cy="2677106"/>
              <a:chOff x="1624693" y="3086880"/>
              <a:chExt cx="3820887" cy="2677106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624693" y="311059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rot="5400000">
                <a:off x="4286249" y="379639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H="1">
                <a:off x="2890160" y="4482193"/>
                <a:ext cx="1657347" cy="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445579" y="4498521"/>
                <a:ext cx="1" cy="100420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2910764" y="5505839"/>
                <a:ext cx="2534815" cy="21382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endCxn id="8" idx="3"/>
              </p:cNvCxnSpPr>
              <p:nvPr/>
            </p:nvCxnSpPr>
            <p:spPr>
              <a:xfrm flipV="1">
                <a:off x="4539343" y="4167873"/>
                <a:ext cx="12245" cy="67355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4764057" y="4492302"/>
                <a:ext cx="681522" cy="621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374422" y="4323578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D4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137177" y="3086880"/>
                <a:ext cx="829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36147" y="373574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239641" y="5318063"/>
                <a:ext cx="829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3V3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433207" y="4822374"/>
                <a:ext cx="465364" cy="595990"/>
                <a:chOff x="6817179" y="2903767"/>
                <a:chExt cx="465364" cy="59599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6817179" y="3004457"/>
                  <a:ext cx="465364" cy="40821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939643" y="3110593"/>
                  <a:ext cx="212271" cy="21227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866164" y="29146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108368" y="2903767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6863443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132860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9" name="Straight Connector 28"/>
              <p:cNvCxnSpPr>
                <a:stCxn id="22" idx="0"/>
              </p:cNvCxnSpPr>
              <p:nvPr/>
            </p:nvCxnSpPr>
            <p:spPr>
              <a:xfrm flipH="1" flipV="1">
                <a:off x="4776107" y="4482193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2908043" y="329759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4552950" y="330381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2857463" y="3399267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936" r="13327" b="28625"/>
          <a:stretch/>
        </p:blipFill>
        <p:spPr>
          <a:xfrm>
            <a:off x="4548575" y="2675889"/>
            <a:ext cx="1905000" cy="2934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2" y="3581938"/>
            <a:ext cx="1804964" cy="1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66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6198" y="1053194"/>
            <a:ext cx="7972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สว่าง เมื่อปล่อยปุ่ม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ดับ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ดับ เมื่อปล่อยปุ่ม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สว่าง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กระพริบ 5 ครั้ง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21497" y="3699589"/>
            <a:ext cx="5199485" cy="2653393"/>
            <a:chOff x="1035698" y="3429000"/>
            <a:chExt cx="6932646" cy="2653393"/>
          </a:xfrm>
        </p:grpSpPr>
        <p:pic>
          <p:nvPicPr>
            <p:cNvPr id="28" name="Picture 27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7643" y="3703086"/>
              <a:ext cx="1143000" cy="800100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 flipH="1" flipV="1">
              <a:off x="1035698" y="5784980"/>
              <a:ext cx="3098931" cy="128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013080" y="3838382"/>
              <a:ext cx="2261508" cy="534177"/>
              <a:chOff x="3086100" y="1972259"/>
              <a:chExt cx="2261508" cy="53417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/>
              <p:cNvCxnSpPr>
                <a:stCxn id="61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344774" y="4538177"/>
              <a:ext cx="716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147456" y="3429000"/>
              <a:ext cx="3820888" cy="2653393"/>
              <a:chOff x="1624692" y="3110593"/>
              <a:chExt cx="3820888" cy="2653393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624692" y="311059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5400000">
                <a:off x="4286249" y="379639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890160" y="4482193"/>
                <a:ext cx="1657347" cy="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445579" y="4498521"/>
                <a:ext cx="1" cy="100420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2910764" y="5505839"/>
                <a:ext cx="2534815" cy="21382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endCxn id="41" idx="3"/>
              </p:cNvCxnSpPr>
              <p:nvPr/>
            </p:nvCxnSpPr>
            <p:spPr>
              <a:xfrm flipV="1">
                <a:off x="4539343" y="4167873"/>
                <a:ext cx="12245" cy="67355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4764057" y="4492302"/>
                <a:ext cx="681522" cy="621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2387839" y="4322016"/>
                <a:ext cx="592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D4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201863" y="3128319"/>
                <a:ext cx="7655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GND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636147" y="373574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233923" y="5294239"/>
                <a:ext cx="733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3V3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4433207" y="4822374"/>
                <a:ext cx="465364" cy="595990"/>
                <a:chOff x="6817179" y="2903767"/>
                <a:chExt cx="465364" cy="59599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817179" y="3004457"/>
                  <a:ext cx="465364" cy="40821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939643" y="3110593"/>
                  <a:ext cx="212271" cy="21227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866164" y="29146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7108368" y="2903767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6863443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7132860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2" name="Straight Connector 51"/>
              <p:cNvCxnSpPr>
                <a:stCxn id="58" idx="0"/>
              </p:cNvCxnSpPr>
              <p:nvPr/>
            </p:nvCxnSpPr>
            <p:spPr>
              <a:xfrm flipH="1" flipV="1">
                <a:off x="4776107" y="4482193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2908043" y="329759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4552950" y="330381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4115967" y="4090308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045029" y="4273420"/>
              <a:ext cx="0" cy="15115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114799" y="5617028"/>
              <a:ext cx="765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GND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E0C1477-C5D6-43CC-996D-F16A789A038F}"/>
              </a:ext>
            </a:extLst>
          </p:cNvPr>
          <p:cNvSpPr txBox="1"/>
          <p:nvPr/>
        </p:nvSpPr>
        <p:spPr>
          <a:xfrm>
            <a:off x="1934791" y="12464"/>
            <a:ext cx="6274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แบบฝึกหัดการใช้งานสวิตช์และ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90937" y="3288857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MCU</a:t>
            </a:r>
          </a:p>
        </p:txBody>
      </p:sp>
    </p:spTree>
    <p:extLst>
      <p:ext uri="{BB962C8B-B14F-4D97-AF65-F5344CB8AC3E}">
        <p14:creationId xmlns:p14="http://schemas.microsoft.com/office/powerpoint/2010/main" val="363776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8" t="8084" r="14958" b="2885"/>
          <a:stretch/>
        </p:blipFill>
        <p:spPr bwMode="auto">
          <a:xfrm>
            <a:off x="5333646" y="1159622"/>
            <a:ext cx="2366927" cy="318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37444"/>
            <a:ext cx="4277212" cy="321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47800" y="4424464"/>
            <a:ext cx="2089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energy meter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590877" y="4424464"/>
            <a:ext cx="1993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Smart water meter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230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776430"/>
            <a:ext cx="88089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ใช้ตัวต้านทานปรับค่าได้ทำหน้าที่เป็นแหล่งกำเนิดสัญญาณแอนะลอก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สัญญาณแอนะลอกซึ่งมีระดับแรงดัน 0 – 3.3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V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ให้เป็นจำนวนเต็มที่มีค่า 0 – 1023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ต่อวงจรตามรูป และทดสอบการทำงานโดยใช้โปรแกรมดังต่อไปนี้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2971194"/>
            <a:ext cx="2797521" cy="2653393"/>
            <a:chOff x="3018453" y="3018453"/>
            <a:chExt cx="3730028" cy="2653393"/>
          </a:xfrm>
        </p:grpSpPr>
        <p:sp>
          <p:nvSpPr>
            <p:cNvPr id="38" name="Rectangle 37"/>
            <p:cNvSpPr/>
            <p:nvPr/>
          </p:nvSpPr>
          <p:spPr>
            <a:xfrm>
              <a:off x="3018453" y="3018453"/>
              <a:ext cx="1273628" cy="265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5680009" y="3704258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 flipV="1">
              <a:off x="4292082" y="3797559"/>
              <a:ext cx="1546550" cy="1399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4304525" y="5413699"/>
              <a:ext cx="1648406" cy="3537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1" idx="3"/>
            </p:cNvCxnSpPr>
            <p:nvPr/>
          </p:nvCxnSpPr>
          <p:spPr>
            <a:xfrm flipV="1">
              <a:off x="5934269" y="4075733"/>
              <a:ext cx="11079" cy="1354683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707093" y="3651876"/>
              <a:ext cx="733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A0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5240" y="5221604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29908" y="3643605"/>
              <a:ext cx="718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10K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55266" y="3027008"/>
              <a:ext cx="733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3V3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 flipV="1">
              <a:off x="4301803" y="3205456"/>
              <a:ext cx="1639464" cy="7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5946710" y="3211674"/>
              <a:ext cx="1357" cy="3401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CF3D4C7-4616-499F-845C-3D94F4E40B54}"/>
              </a:ext>
            </a:extLst>
          </p:cNvPr>
          <p:cNvSpPr txBox="1"/>
          <p:nvPr/>
        </p:nvSpPr>
        <p:spPr>
          <a:xfrm>
            <a:off x="2492965" y="-33339"/>
            <a:ext cx="4501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การรับสัญญาณแอนะลอก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4D1B05-A9FF-4564-9310-9B52FDBA0ADD}"/>
              </a:ext>
            </a:extLst>
          </p:cNvPr>
          <p:cNvSpPr/>
          <p:nvPr/>
        </p:nvSpPr>
        <p:spPr>
          <a:xfrm>
            <a:off x="3378741" y="2834952"/>
            <a:ext cx="53842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AnalogValue</a:t>
            </a:r>
            <a:r>
              <a:rPr lang="en-US" sz="2000" dirty="0"/>
              <a:t> = 0;  </a:t>
            </a:r>
          </a:p>
          <a:p>
            <a:r>
              <a:rPr lang="en-US" sz="2000" dirty="0"/>
              <a:t>void setup() {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Serial.begin</a:t>
            </a:r>
            <a:r>
              <a:rPr lang="en-US" sz="2000" dirty="0"/>
              <a:t>(9600);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void loop()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AnalogValue</a:t>
            </a:r>
            <a:r>
              <a:rPr lang="en-US" sz="2000" dirty="0"/>
              <a:t> = </a:t>
            </a:r>
            <a:r>
              <a:rPr lang="en-US" sz="2000" dirty="0" err="1"/>
              <a:t>analogRead</a:t>
            </a:r>
            <a:r>
              <a:rPr lang="en-US" sz="2000" dirty="0"/>
              <a:t>(A0); 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Serial.println</a:t>
            </a:r>
            <a:r>
              <a:rPr lang="en-US" sz="2000" dirty="0"/>
              <a:t>(</a:t>
            </a:r>
            <a:r>
              <a:rPr lang="en-US" sz="2000" dirty="0" err="1"/>
              <a:t>AnalogValue</a:t>
            </a:r>
            <a:r>
              <a:rPr lang="en-US" sz="2000" dirty="0"/>
              <a:t>);</a:t>
            </a:r>
          </a:p>
          <a:p>
            <a:r>
              <a:rPr lang="en-US" sz="2000" dirty="0"/>
              <a:t>  delay(500);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0336" y="2572261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MCU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04190">
            <a:off x="6654120" y="2446982"/>
            <a:ext cx="2115228" cy="21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7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>
            <a:extLst>
              <a:ext uri="{FF2B5EF4-FFF2-40B4-BE49-F238E27FC236}">
                <a16:creationId xmlns:a16="http://schemas.microsoft.com/office/drawing/2014/main" id="{27CE3966-230E-4223-A8FF-2829D680F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639" y="21328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D9647-7C94-4396-A11E-EE5B705F0CBA}"/>
              </a:ext>
            </a:extLst>
          </p:cNvPr>
          <p:cNvSpPr txBox="1"/>
          <p:nvPr/>
        </p:nvSpPr>
        <p:spPr>
          <a:xfrm>
            <a:off x="606198" y="10531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เขียนโปรแกรมควบคุมไฟกระพริบที่สามารถปรับอัตราเร็วของการกระพริบได้โดยใช้ตัวต้านทานปรับค่าได้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7019AB-CF2A-45B4-BD55-117D045E7898}"/>
              </a:ext>
            </a:extLst>
          </p:cNvPr>
          <p:cNvGrpSpPr/>
          <p:nvPr/>
        </p:nvGrpSpPr>
        <p:grpSpPr>
          <a:xfrm>
            <a:off x="1666973" y="3456993"/>
            <a:ext cx="5220855" cy="2653393"/>
            <a:chOff x="1046973" y="3419669"/>
            <a:chExt cx="6961140" cy="26533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201F65-9D1C-443A-9479-76B6C54DDC36}"/>
                </a:ext>
              </a:extLst>
            </p:cNvPr>
            <p:cNvGrpSpPr/>
            <p:nvPr/>
          </p:nvGrpSpPr>
          <p:grpSpPr>
            <a:xfrm>
              <a:off x="4278085" y="3419669"/>
              <a:ext cx="3730028" cy="2653393"/>
              <a:chOff x="3018453" y="3018453"/>
              <a:chExt cx="3730028" cy="265339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0CC35-0E87-47A5-967B-369D6A517923}"/>
                  </a:ext>
                </a:extLst>
              </p:cNvPr>
              <p:cNvSpPr/>
              <p:nvPr/>
            </p:nvSpPr>
            <p:spPr>
              <a:xfrm>
                <a:off x="3018453" y="301845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8FC7D2-07ED-4515-9309-B0356A69C3DF}"/>
                  </a:ext>
                </a:extLst>
              </p:cNvPr>
              <p:cNvSpPr/>
              <p:nvPr/>
            </p:nvSpPr>
            <p:spPr>
              <a:xfrm rot="5400000">
                <a:off x="5680009" y="370425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6DB3118-E3F5-4B3E-AABA-084BFD896402}"/>
                  </a:ext>
                </a:extLst>
              </p:cNvPr>
              <p:cNvCxnSpPr/>
              <p:nvPr/>
            </p:nvCxnSpPr>
            <p:spPr>
              <a:xfrm flipH="1" flipV="1">
                <a:off x="4292082" y="3797559"/>
                <a:ext cx="1546550" cy="13996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DF188CA-D20C-4EB6-8987-5B445364D6CD}"/>
                  </a:ext>
                </a:extLst>
              </p:cNvPr>
              <p:cNvCxnSpPr/>
              <p:nvPr/>
            </p:nvCxnSpPr>
            <p:spPr>
              <a:xfrm flipH="1" flipV="1">
                <a:off x="4304525" y="5413699"/>
                <a:ext cx="1648406" cy="3537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3F3EE22-F13A-40E8-AAA7-9C24ABDE709B}"/>
                  </a:ext>
                </a:extLst>
              </p:cNvPr>
              <p:cNvCxnSpPr>
                <a:endCxn id="18" idx="3"/>
              </p:cNvCxnSpPr>
              <p:nvPr/>
            </p:nvCxnSpPr>
            <p:spPr>
              <a:xfrm flipV="1">
                <a:off x="5934269" y="4075733"/>
                <a:ext cx="11079" cy="1354683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E4929D-0CAD-466B-92DD-D691F226B67A}"/>
                  </a:ext>
                </a:extLst>
              </p:cNvPr>
              <p:cNvSpPr txBox="1"/>
              <p:nvPr/>
            </p:nvSpPr>
            <p:spPr>
              <a:xfrm>
                <a:off x="3702200" y="3612893"/>
                <a:ext cx="657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7ECB4-9BBD-414D-9878-529B81C53032}"/>
                  </a:ext>
                </a:extLst>
              </p:cNvPr>
              <p:cNvSpPr txBox="1"/>
              <p:nvPr/>
            </p:nvSpPr>
            <p:spPr>
              <a:xfrm>
                <a:off x="3535905" y="5226309"/>
                <a:ext cx="829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6BC583-6961-44CC-93B1-694EBAD7D809}"/>
                  </a:ext>
                </a:extLst>
              </p:cNvPr>
              <p:cNvSpPr txBox="1"/>
              <p:nvPr/>
            </p:nvSpPr>
            <p:spPr>
              <a:xfrm>
                <a:off x="6029908" y="364360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2E3E73-B1BB-4B02-BCEA-3F2901C4B6D9}"/>
                  </a:ext>
                </a:extLst>
              </p:cNvPr>
              <p:cNvSpPr txBox="1"/>
              <p:nvPr/>
            </p:nvSpPr>
            <p:spPr>
              <a:xfrm>
                <a:off x="3599366" y="3027008"/>
                <a:ext cx="733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3V3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D5C6DE3-B5CC-4AD0-92F1-C3126240CFD4}"/>
                  </a:ext>
                </a:extLst>
              </p:cNvPr>
              <p:cNvCxnSpPr/>
              <p:nvPr/>
            </p:nvCxnSpPr>
            <p:spPr>
              <a:xfrm flipH="1" flipV="1">
                <a:off x="4301803" y="320545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A19D5FA-B116-4DFE-A460-E4469A908A79}"/>
                  </a:ext>
                </a:extLst>
              </p:cNvPr>
              <p:cNvCxnSpPr/>
              <p:nvPr/>
            </p:nvCxnSpPr>
            <p:spPr>
              <a:xfrm flipH="1" flipV="1">
                <a:off x="5946710" y="321167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 descr="Category:&lt;strong&gt;Light-emitting diode&lt;/strong&gt; &lt;strong&gt;symbols&lt;/strong&gt; - Wikimedia Commons">
              <a:extLst>
                <a:ext uri="{FF2B5EF4-FFF2-40B4-BE49-F238E27FC236}">
                  <a16:creationId xmlns:a16="http://schemas.microsoft.com/office/drawing/2014/main" id="{2D512266-226C-4803-AB3A-F0F6AC29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6973" y="4104303"/>
              <a:ext cx="1143000" cy="8001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D91277-7E93-48DA-A75C-1FB947B2C388}"/>
                </a:ext>
              </a:extLst>
            </p:cNvPr>
            <p:cNvGrpSpPr/>
            <p:nvPr/>
          </p:nvGrpSpPr>
          <p:grpSpPr>
            <a:xfrm>
              <a:off x="2022410" y="4239599"/>
              <a:ext cx="2261508" cy="534177"/>
              <a:chOff x="3086100" y="1972259"/>
              <a:chExt cx="2261508" cy="53417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4BCA8F-0EB0-4755-8D46-CD382BAE1BF9}"/>
                  </a:ext>
                </a:extLst>
              </p:cNvPr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F516B70-9949-43A2-AE6C-7358E15F36A6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B7ADCB8-AB85-45B3-84EB-747EB6693844}"/>
                  </a:ext>
                </a:extLst>
              </p:cNvPr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EF31F2-911B-4D82-B0B0-5BE691C92FE3}"/>
                  </a:ext>
                </a:extLst>
              </p:cNvPr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6FE027-ECD2-4F64-A0AB-BDC206CC3E9C}"/>
                </a:ext>
              </a:extLst>
            </p:cNvPr>
            <p:cNvSpPr txBox="1"/>
            <p:nvPr/>
          </p:nvSpPr>
          <p:spPr>
            <a:xfrm>
              <a:off x="4237265" y="4463533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BAA038-02FB-4BCF-8F76-A05DCF25FF56}"/>
                </a:ext>
              </a:extLst>
            </p:cNvPr>
            <p:cNvCxnSpPr/>
            <p:nvPr/>
          </p:nvCxnSpPr>
          <p:spPr>
            <a:xfrm>
              <a:off x="1073020" y="4665306"/>
              <a:ext cx="0" cy="802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CAD355B-9C1C-4401-BBA3-A54FA085F224}"/>
                </a:ext>
              </a:extLst>
            </p:cNvPr>
            <p:cNvCxnSpPr/>
            <p:nvPr/>
          </p:nvCxnSpPr>
          <p:spPr>
            <a:xfrm flipH="1" flipV="1">
              <a:off x="1073021" y="5458410"/>
              <a:ext cx="3209730" cy="93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71B35AA-CDAD-48EE-A6FD-DBD181DA87C3}"/>
              </a:ext>
            </a:extLst>
          </p:cNvPr>
          <p:cNvSpPr txBox="1"/>
          <p:nvPr/>
        </p:nvSpPr>
        <p:spPr>
          <a:xfrm>
            <a:off x="4051695" y="532039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4684" y="3052668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MCU</a:t>
            </a:r>
          </a:p>
        </p:txBody>
      </p:sp>
    </p:spTree>
    <p:extLst>
      <p:ext uri="{BB962C8B-B14F-4D97-AF65-F5344CB8AC3E}">
        <p14:creationId xmlns:p14="http://schemas.microsoft.com/office/powerpoint/2010/main" val="555588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73" y="835383"/>
            <a:ext cx="7972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ตัวต้านทานเปลี่ยนค่าตามแสง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Light-dependent Resistor (LDR)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จะมีความต้านทานเปลี่ยนไปตามความเข้มแสงที่ตกกระทบ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ความเข้มแสงสูงความต้านทานจะต่ำ ความเข้มแสงต่ำความต้านทานจะสูง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65" y="4109151"/>
            <a:ext cx="2178844" cy="157162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65725" y="3835648"/>
            <a:ext cx="5236158" cy="2653393"/>
            <a:chOff x="646923" y="3579457"/>
            <a:chExt cx="6981544" cy="2653393"/>
          </a:xfrm>
        </p:grpSpPr>
        <p:sp>
          <p:nvSpPr>
            <p:cNvPr id="38" name="Rectangle 37"/>
            <p:cNvSpPr/>
            <p:nvPr/>
          </p:nvSpPr>
          <p:spPr>
            <a:xfrm>
              <a:off x="3878034" y="3579457"/>
              <a:ext cx="1273628" cy="265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6539591" y="4265263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 flipV="1">
              <a:off x="5151664" y="4815763"/>
              <a:ext cx="1657350" cy="1749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5164107" y="5974703"/>
              <a:ext cx="1648406" cy="3537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28" idx="3"/>
            </p:cNvCxnSpPr>
            <p:nvPr/>
          </p:nvCxnSpPr>
          <p:spPr>
            <a:xfrm flipV="1">
              <a:off x="6809014" y="5523926"/>
              <a:ext cx="1359" cy="48498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613599" y="4616320"/>
              <a:ext cx="62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A0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11759" y="5775672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97654" y="5078188"/>
              <a:ext cx="718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10K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07939" y="3579457"/>
              <a:ext cx="733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3V3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 flipV="1">
              <a:off x="5161385" y="3766460"/>
              <a:ext cx="1639464" cy="7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6806292" y="3772678"/>
              <a:ext cx="1357" cy="3401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6923" y="4264091"/>
              <a:ext cx="1143000" cy="80010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1622360" y="4399387"/>
              <a:ext cx="2261508" cy="534177"/>
              <a:chOff x="3086100" y="1972259"/>
              <a:chExt cx="2261508" cy="5341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8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837215" y="4623321"/>
              <a:ext cx="592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72970" y="4825094"/>
              <a:ext cx="0" cy="802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672971" y="5618198"/>
              <a:ext cx="3209730" cy="93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830215" y="5424585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6545034" y="5152451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28" idx="1"/>
            </p:cNvCxnSpPr>
            <p:nvPr/>
          </p:nvCxnSpPr>
          <p:spPr>
            <a:xfrm flipH="1" flipV="1">
              <a:off x="6807652" y="4655791"/>
              <a:ext cx="2721" cy="33745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894932" y="4193724"/>
              <a:ext cx="733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</p:grpSp>
      <p:sp>
        <p:nvSpPr>
          <p:cNvPr id="30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750" y="57728"/>
            <a:ext cx="54102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ตัวต้านทานเปลี่ยนค่าตามแสง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4590" y="340295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MCU</a:t>
            </a:r>
          </a:p>
        </p:txBody>
      </p:sp>
    </p:spTree>
    <p:extLst>
      <p:ext uri="{BB962C8B-B14F-4D97-AF65-F5344CB8AC3E}">
        <p14:creationId xmlns:p14="http://schemas.microsoft.com/office/powerpoint/2010/main" val="487970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113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โปรแกรมแสดงค่าระดับแสงที่ตกกระทบ 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LDR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0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D1B05-A9FF-4564-9310-9B52FDBA0ADD}"/>
              </a:ext>
            </a:extLst>
          </p:cNvPr>
          <p:cNvSpPr/>
          <p:nvPr/>
        </p:nvSpPr>
        <p:spPr>
          <a:xfrm>
            <a:off x="1524000" y="1828197"/>
            <a:ext cx="53842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LDRValue</a:t>
            </a:r>
            <a:r>
              <a:rPr lang="en-US" sz="2400" dirty="0"/>
              <a:t> = 0;  </a:t>
            </a:r>
          </a:p>
          <a:p>
            <a:r>
              <a:rPr lang="en-US" sz="2400" dirty="0"/>
              <a:t>void setup() {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Serial.begin</a:t>
            </a:r>
            <a:r>
              <a:rPr lang="en-US" sz="2400" dirty="0"/>
              <a:t>(9600);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void loop()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LDRValue</a:t>
            </a:r>
            <a:r>
              <a:rPr lang="en-US" sz="2400" dirty="0"/>
              <a:t> = </a:t>
            </a:r>
            <a:r>
              <a:rPr lang="en-US" sz="2400" dirty="0" err="1"/>
              <a:t>analogRead</a:t>
            </a:r>
            <a:r>
              <a:rPr lang="en-US" sz="2400" dirty="0"/>
              <a:t>(A0); 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Serial.println</a:t>
            </a:r>
            <a:r>
              <a:rPr lang="en-US" sz="2400" dirty="0"/>
              <a:t>(</a:t>
            </a:r>
            <a:r>
              <a:rPr lang="en-US" sz="2400" dirty="0" err="1"/>
              <a:t>LDRValue</a:t>
            </a:r>
            <a:r>
              <a:rPr lang="en-US" sz="2400" dirty="0"/>
              <a:t>);</a:t>
            </a:r>
          </a:p>
          <a:p>
            <a:r>
              <a:rPr lang="en-US" sz="2400" dirty="0"/>
              <a:t>  delay(500);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5755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133600" y="-9448"/>
            <a:ext cx="4876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Water sensor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1077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ใช้หลักการการนำไฟฟ้าของน้ำ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น้ำมาก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นำไฟฟ้าได้มาก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Higher output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5688E-BDBE-C9E9-53C2-8DBB58FAA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676401"/>
            <a:ext cx="4019550" cy="40195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7AC28B-F9FD-4069-0BF1-51275FD4C55E}"/>
              </a:ext>
            </a:extLst>
          </p:cNvPr>
          <p:cNvCxnSpPr>
            <a:cxnSpLocks/>
          </p:cNvCxnSpPr>
          <p:nvPr/>
        </p:nvCxnSpPr>
        <p:spPr>
          <a:xfrm flipV="1">
            <a:off x="5029200" y="5410200"/>
            <a:ext cx="0" cy="533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60F89E-E6AA-C06A-4979-9F50E80E6E24}"/>
              </a:ext>
            </a:extLst>
          </p:cNvPr>
          <p:cNvCxnSpPr/>
          <p:nvPr/>
        </p:nvCxnSpPr>
        <p:spPr>
          <a:xfrm flipV="1">
            <a:off x="4800600" y="5334000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2672AB-76E5-599D-A5D8-BC4AF4811520}"/>
              </a:ext>
            </a:extLst>
          </p:cNvPr>
          <p:cNvCxnSpPr>
            <a:cxnSpLocks/>
          </p:cNvCxnSpPr>
          <p:nvPr/>
        </p:nvCxnSpPr>
        <p:spPr>
          <a:xfrm flipV="1">
            <a:off x="4572000" y="5238750"/>
            <a:ext cx="0" cy="55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D85333-F057-B032-1FEE-668B38474ED5}"/>
              </a:ext>
            </a:extLst>
          </p:cNvPr>
          <p:cNvCxnSpPr/>
          <p:nvPr/>
        </p:nvCxnSpPr>
        <p:spPr>
          <a:xfrm>
            <a:off x="5029200" y="5943600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71897A-1789-78D4-728F-B95B85C56819}"/>
              </a:ext>
            </a:extLst>
          </p:cNvPr>
          <p:cNvCxnSpPr/>
          <p:nvPr/>
        </p:nvCxnSpPr>
        <p:spPr>
          <a:xfrm>
            <a:off x="4191000" y="5793377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91E2C6E-ECEC-46A5-AD49-862DD647F088}"/>
              </a:ext>
            </a:extLst>
          </p:cNvPr>
          <p:cNvSpPr txBox="1"/>
          <p:nvPr/>
        </p:nvSpPr>
        <p:spPr>
          <a:xfrm>
            <a:off x="5486400" y="57589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Analog Output (0-5V)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B111AD-6DE9-1303-19C8-931009153532}"/>
              </a:ext>
            </a:extLst>
          </p:cNvPr>
          <p:cNvSpPr txBox="1"/>
          <p:nvPr/>
        </p:nvSpPr>
        <p:spPr>
          <a:xfrm>
            <a:off x="3600471" y="558188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7A45C-B31A-8BD8-391D-4444569C826B}"/>
              </a:ext>
            </a:extLst>
          </p:cNvPr>
          <p:cNvSpPr txBox="1"/>
          <p:nvPr/>
        </p:nvSpPr>
        <p:spPr>
          <a:xfrm>
            <a:off x="4615662" y="619125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322005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828800" y="0"/>
            <a:ext cx="5503422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การใช้งานอัลตราโซนิคเซนเซอร์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14400"/>
            <a:ext cx="4476750" cy="293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t="22483" b="22689"/>
          <a:stretch/>
        </p:blipFill>
        <p:spPr bwMode="auto">
          <a:xfrm>
            <a:off x="685800" y="1600200"/>
            <a:ext cx="3075115" cy="1713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95400" y="37338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Specifications: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Working voltage: DC 5 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Static current: 3 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Working temperature: 0 ~ + 70 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Output way: GPIO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Induction Angle: Less than 15 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Detection range:2 cm to 4 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Detecting precision: 0.3 cm + 1%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Sensor size: Approx. 45 x 20 x 1.6mm</a:t>
            </a:r>
          </a:p>
        </p:txBody>
      </p:sp>
    </p:spTree>
    <p:extLst>
      <p:ext uri="{BB962C8B-B14F-4D97-AF65-F5344CB8AC3E}">
        <p14:creationId xmlns:p14="http://schemas.microsoft.com/office/powerpoint/2010/main" val="3061308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2590800" y="46320"/>
            <a:ext cx="3735310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Ultrasonic Module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52600" y="1144767"/>
            <a:ext cx="5192574" cy="2873046"/>
            <a:chOff x="1752600" y="1775154"/>
            <a:chExt cx="5192574" cy="2873046"/>
          </a:xfrm>
        </p:grpSpPr>
        <p:sp>
          <p:nvSpPr>
            <p:cNvPr id="2" name="Rectangle 1"/>
            <p:cNvSpPr/>
            <p:nvPr/>
          </p:nvSpPr>
          <p:spPr>
            <a:xfrm>
              <a:off x="1752600" y="2133600"/>
              <a:ext cx="1600200" cy="2514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562600" y="2590800"/>
              <a:ext cx="685800" cy="1600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3352800" y="2819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352800" y="30480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352800" y="33528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352800" y="3581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562600" y="2590800"/>
              <a:ext cx="6351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FF00"/>
                  </a:solidFill>
                </a:rPr>
                <a:t>Vcc</a:t>
              </a:r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Trig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Echo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GND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30514" y="2590799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Vin</a:t>
              </a:r>
            </a:p>
            <a:p>
              <a:pPr algn="r"/>
              <a:r>
                <a:rPr lang="en-US" dirty="0"/>
                <a:t>D1</a:t>
              </a:r>
            </a:p>
            <a:p>
              <a:pPr algn="r"/>
              <a:r>
                <a:rPr lang="en-US" dirty="0"/>
                <a:t>D2</a:t>
              </a:r>
            </a:p>
            <a:p>
              <a:pPr algn="r"/>
              <a:r>
                <a:rPr lang="en-US" dirty="0"/>
                <a:t>GND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83903" y="1775154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29200" y="2209800"/>
              <a:ext cx="1915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Ultrasonic Module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53473" y="4333855"/>
            <a:ext cx="84370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3"/>
              </a:rPr>
              <a:t>https://github.com/watisleelapatra/Arduino</a:t>
            </a:r>
            <a:endParaRPr lang="en-US" sz="3600" dirty="0"/>
          </a:p>
          <a:p>
            <a:r>
              <a:rPr lang="th-TH" sz="3600" dirty="0"/>
              <a:t>ไฟล์ชื่อ </a:t>
            </a:r>
            <a:r>
              <a:rPr lang="en-US" sz="3600" dirty="0"/>
              <a:t>ultrasonic01.ino</a:t>
            </a:r>
          </a:p>
        </p:txBody>
      </p:sp>
    </p:spTree>
    <p:extLst>
      <p:ext uri="{BB962C8B-B14F-4D97-AF65-F5344CB8AC3E}">
        <p14:creationId xmlns:p14="http://schemas.microsoft.com/office/powerpoint/2010/main" val="672320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4724400" y="-12512"/>
            <a:ext cx="3735310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Ultrasonic Module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038600" y="762000"/>
            <a:ext cx="4114800" cy="2667000"/>
            <a:chOff x="1752600" y="1775154"/>
            <a:chExt cx="5192574" cy="2873046"/>
          </a:xfrm>
        </p:grpSpPr>
        <p:sp>
          <p:nvSpPr>
            <p:cNvPr id="2" name="Rectangle 1"/>
            <p:cNvSpPr/>
            <p:nvPr/>
          </p:nvSpPr>
          <p:spPr>
            <a:xfrm>
              <a:off x="1752600" y="2133600"/>
              <a:ext cx="1600200" cy="2514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562600" y="2590800"/>
              <a:ext cx="685800" cy="1600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3352800" y="2819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352800" y="30480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352800" y="33528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352800" y="3581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562600" y="2590800"/>
              <a:ext cx="6351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FF00"/>
                  </a:solidFill>
                </a:rPr>
                <a:t>Vcc</a:t>
              </a:r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Trig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Echo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GND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30514" y="2590799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Vin</a:t>
              </a:r>
            </a:p>
            <a:p>
              <a:pPr algn="r"/>
              <a:r>
                <a:rPr lang="en-US" dirty="0"/>
                <a:t>D1</a:t>
              </a:r>
            </a:p>
            <a:p>
              <a:pPr algn="r"/>
              <a:r>
                <a:rPr lang="en-US" dirty="0"/>
                <a:t>D2</a:t>
              </a:r>
            </a:p>
            <a:p>
              <a:pPr algn="r"/>
              <a:r>
                <a:rPr lang="en-US" dirty="0"/>
                <a:t>GND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83903" y="1775154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29200" y="2209800"/>
              <a:ext cx="1915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Ultrasonic Module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04800" y="-6531"/>
            <a:ext cx="85344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pingPin</a:t>
            </a:r>
            <a:r>
              <a:rPr lang="en-US" dirty="0"/>
              <a:t> = 5;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inPin</a:t>
            </a:r>
            <a:r>
              <a:rPr lang="en-US" dirty="0"/>
              <a:t> = 4;</a:t>
            </a:r>
          </a:p>
          <a:p>
            <a:r>
              <a:rPr lang="en-US" dirty="0"/>
              <a:t>void setup() {</a:t>
            </a:r>
          </a:p>
          <a:p>
            <a:r>
              <a:rPr lang="en-US" dirty="0"/>
              <a:t>  </a:t>
            </a:r>
            <a:r>
              <a:rPr lang="en-US" dirty="0" err="1"/>
              <a:t>Serial.begin</a:t>
            </a:r>
            <a:r>
              <a:rPr lang="en-US" dirty="0"/>
              <a:t>(9600); 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loop() {</a:t>
            </a:r>
          </a:p>
          <a:p>
            <a:r>
              <a:rPr lang="en-US" dirty="0"/>
              <a:t>  long duration, cm;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OUTPUT);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LOW);</a:t>
            </a:r>
          </a:p>
          <a:p>
            <a:r>
              <a:rPr lang="en-US" dirty="0"/>
              <a:t>  </a:t>
            </a:r>
            <a:r>
              <a:rPr lang="en-US" dirty="0" err="1"/>
              <a:t>delayMicroseconds</a:t>
            </a:r>
            <a:r>
              <a:rPr lang="en-US" dirty="0"/>
              <a:t>(2);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HIGH);</a:t>
            </a:r>
          </a:p>
          <a:p>
            <a:r>
              <a:rPr lang="en-US" dirty="0"/>
              <a:t>  </a:t>
            </a:r>
            <a:r>
              <a:rPr lang="en-US" dirty="0" err="1"/>
              <a:t>delayMicroseconds</a:t>
            </a:r>
            <a:r>
              <a:rPr lang="en-US" dirty="0"/>
              <a:t>(5);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pingPin</a:t>
            </a:r>
            <a:r>
              <a:rPr lang="en-US" dirty="0"/>
              <a:t>, LOW);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inPin</a:t>
            </a:r>
            <a:r>
              <a:rPr lang="en-US" dirty="0"/>
              <a:t>, INPUT);</a:t>
            </a:r>
          </a:p>
          <a:p>
            <a:r>
              <a:rPr lang="en-US" dirty="0"/>
              <a:t>  duration = </a:t>
            </a:r>
            <a:r>
              <a:rPr lang="en-US" dirty="0" err="1"/>
              <a:t>pulseIn</a:t>
            </a:r>
            <a:r>
              <a:rPr lang="en-US" dirty="0"/>
              <a:t>(</a:t>
            </a:r>
            <a:r>
              <a:rPr lang="en-US" dirty="0" err="1"/>
              <a:t>inPin</a:t>
            </a:r>
            <a:r>
              <a:rPr lang="en-US" dirty="0"/>
              <a:t>, HIGH);</a:t>
            </a:r>
          </a:p>
          <a:p>
            <a:r>
              <a:rPr lang="en-US" dirty="0"/>
              <a:t>  cm = </a:t>
            </a:r>
            <a:r>
              <a:rPr lang="en-US" dirty="0" err="1"/>
              <a:t>microsecondsToCentimeters</a:t>
            </a:r>
            <a:r>
              <a:rPr lang="en-US" dirty="0"/>
              <a:t>(duration);</a:t>
            </a:r>
          </a:p>
          <a:p>
            <a:r>
              <a:rPr lang="en-US" dirty="0"/>
              <a:t>  </a:t>
            </a:r>
            <a:r>
              <a:rPr lang="en-US" dirty="0" err="1"/>
              <a:t>Serial.print</a:t>
            </a:r>
            <a:r>
              <a:rPr lang="en-US" dirty="0"/>
              <a:t>(cm);</a:t>
            </a:r>
          </a:p>
          <a:p>
            <a:r>
              <a:rPr lang="en-US" dirty="0"/>
              <a:t>  </a:t>
            </a:r>
            <a:r>
              <a:rPr lang="en-US" dirty="0" err="1"/>
              <a:t>Serial.print</a:t>
            </a:r>
            <a:r>
              <a:rPr lang="en-US" dirty="0"/>
              <a:t>("cm");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();</a:t>
            </a:r>
          </a:p>
          <a:p>
            <a:r>
              <a:rPr lang="en-US" dirty="0"/>
              <a:t>  delay(500);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long </a:t>
            </a:r>
            <a:r>
              <a:rPr lang="en-US" dirty="0" err="1"/>
              <a:t>microsecondsToCentimeters</a:t>
            </a:r>
            <a:r>
              <a:rPr lang="en-US" dirty="0"/>
              <a:t>(long microseconds)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return microseconds / 29 / 2;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5070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"/>
          <p:cNvSpPr txBox="1">
            <a:spLocks noChangeArrowheads="1"/>
          </p:cNvSpPr>
          <p:nvPr/>
        </p:nvSpPr>
        <p:spPr bwMode="auto">
          <a:xfrm>
            <a:off x="1828800" y="0"/>
            <a:ext cx="451757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การใช้งานลำโพง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buzzer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33" t="20622" r="5267" b="19378"/>
          <a:stretch/>
        </p:blipFill>
        <p:spPr>
          <a:xfrm>
            <a:off x="4910665" y="1066800"/>
            <a:ext cx="331893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0667" t="9166" r="13333" b="6263"/>
          <a:stretch/>
        </p:blipFill>
        <p:spPr>
          <a:xfrm>
            <a:off x="432038" y="913398"/>
            <a:ext cx="4343400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57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419600" y="2286000"/>
            <a:ext cx="4185018" cy="2667000"/>
            <a:chOff x="4253866" y="1140160"/>
            <a:chExt cx="4185018" cy="2667000"/>
          </a:xfrm>
        </p:grpSpPr>
        <p:sp>
          <p:nvSpPr>
            <p:cNvPr id="2" name="Rectangle 1"/>
            <p:cNvSpPr/>
            <p:nvPr/>
          </p:nvSpPr>
          <p:spPr>
            <a:xfrm>
              <a:off x="4253866" y="1472899"/>
              <a:ext cx="1268061" cy="23342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273060" y="1897310"/>
              <a:ext cx="543455" cy="14854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5521927" y="2321721"/>
              <a:ext cx="17511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521927" y="2816868"/>
              <a:ext cx="17511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273060" y="1897310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+</a:t>
              </a:r>
            </a:p>
            <a:p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GND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81649" y="1817139"/>
              <a:ext cx="55021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dirty="0"/>
            </a:p>
            <a:p>
              <a:pPr algn="r"/>
              <a:r>
                <a:rPr lang="en-US" dirty="0"/>
                <a:t>D0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3V3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37160" y="1140160"/>
              <a:ext cx="961858" cy="342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MCU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50372" y="1543635"/>
              <a:ext cx="1588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Buzzer Module</a:t>
              </a:r>
            </a:p>
          </p:txBody>
        </p:sp>
      </p:grpSp>
      <p:sp>
        <p:nvSpPr>
          <p:cNvPr id="15" name="Text Box 1"/>
          <p:cNvSpPr txBox="1">
            <a:spLocks noChangeArrowheads="1"/>
          </p:cNvSpPr>
          <p:nvPr/>
        </p:nvSpPr>
        <p:spPr bwMode="auto">
          <a:xfrm>
            <a:off x="1828800" y="0"/>
            <a:ext cx="451757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การใช้งานลำโพง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buzzer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738" y="904000"/>
            <a:ext cx="4572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pinTone</a:t>
            </a:r>
            <a:r>
              <a:rPr lang="en-US" sz="2400" dirty="0"/>
              <a:t> = 16;</a:t>
            </a:r>
          </a:p>
          <a:p>
            <a:r>
              <a:rPr lang="en-US" sz="2400" dirty="0"/>
              <a:t>void setup()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pinMode</a:t>
            </a:r>
            <a:r>
              <a:rPr lang="en-US" sz="2400" dirty="0"/>
              <a:t>(</a:t>
            </a:r>
            <a:r>
              <a:rPr lang="en-US" sz="2400" dirty="0" err="1"/>
              <a:t>pinTone</a:t>
            </a:r>
            <a:r>
              <a:rPr lang="en-US" sz="2400" dirty="0"/>
              <a:t>, OUTPUT);  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  <a:p>
            <a:r>
              <a:rPr lang="en-US" sz="2400" dirty="0"/>
              <a:t>void loop() {</a:t>
            </a:r>
          </a:p>
          <a:p>
            <a:r>
              <a:rPr lang="en-US" sz="2400" dirty="0"/>
              <a:t>  tone(</a:t>
            </a:r>
            <a:r>
              <a:rPr lang="en-US" sz="2400" dirty="0" err="1"/>
              <a:t>pinTone</a:t>
            </a:r>
            <a:r>
              <a:rPr lang="en-US" sz="2400" dirty="0"/>
              <a:t>, 1000);</a:t>
            </a:r>
          </a:p>
          <a:p>
            <a:r>
              <a:rPr lang="en-US" sz="2400" dirty="0"/>
              <a:t>  delay(1000);</a:t>
            </a:r>
          </a:p>
          <a:p>
            <a:r>
              <a:rPr lang="en-US" sz="2400" dirty="0"/>
              <a:t>  tone(</a:t>
            </a:r>
            <a:r>
              <a:rPr lang="en-US" sz="2400" dirty="0" err="1"/>
              <a:t>pinTone</a:t>
            </a:r>
            <a:r>
              <a:rPr lang="en-US" sz="2400" dirty="0"/>
              <a:t>, 2000);</a:t>
            </a:r>
          </a:p>
          <a:p>
            <a:r>
              <a:rPr lang="en-US" sz="2400" dirty="0"/>
              <a:t>  delay(1000);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624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6912" y="5715000"/>
            <a:ext cx="2280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Wind turbine monitor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8952" y="1219200"/>
            <a:ext cx="7745147" cy="4406462"/>
            <a:chOff x="928953" y="1752600"/>
            <a:chExt cx="7745147" cy="440646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3" y="1752600"/>
              <a:ext cx="7745147" cy="4406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45" r="10123"/>
            <a:stretch/>
          </p:blipFill>
          <p:spPr bwMode="auto">
            <a:xfrm>
              <a:off x="951287" y="1752600"/>
              <a:ext cx="1655473" cy="2285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58664"/>
          <a:stretch/>
        </p:blipFill>
        <p:spPr>
          <a:xfrm>
            <a:off x="7086600" y="6024253"/>
            <a:ext cx="1981200" cy="818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84703" y="0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ตัวอย่างอุปกรณ์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7908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76200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1127" y="2167618"/>
            <a:ext cx="3892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วัดอุณหภูมิในช่วง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0-50 </a:t>
            </a:r>
            <a:r>
              <a:rPr lang="en-US" sz="3600" baseline="30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วัดความชื้นในช่วง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20-95%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ทำงานที่แรงดัน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3.3V-5V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76752B-A637-76F1-4196-0BD30EAD2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15" t="14571" r="29428" b="13429"/>
          <a:stretch/>
        </p:blipFill>
        <p:spPr>
          <a:xfrm>
            <a:off x="5702073" y="1295400"/>
            <a:ext cx="259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48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358" y="152400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FAC1C2-2627-C270-28F7-3FB9CD3DC041}"/>
              </a:ext>
            </a:extLst>
          </p:cNvPr>
          <p:cNvGrpSpPr/>
          <p:nvPr/>
        </p:nvGrpSpPr>
        <p:grpSpPr>
          <a:xfrm>
            <a:off x="1295400" y="2209800"/>
            <a:ext cx="6172200" cy="3699729"/>
            <a:chOff x="271349" y="3268542"/>
            <a:chExt cx="4731613" cy="26750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349" y="3268542"/>
              <a:ext cx="4731613" cy="267505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362200" y="3886200"/>
              <a:ext cx="6858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479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686" y="152400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775646"/>
            <a:ext cx="76434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EduIntro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Include Library  Manage Libraries…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พิมพ์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EduIntro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ในช่องค้นหา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จากนั้นกดปุ่มติดตั้ง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473" y="5181600"/>
            <a:ext cx="84370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https://github.com/watisleelapatra/Arduino</a:t>
            </a:r>
            <a:endParaRPr lang="en-US" sz="3600" dirty="0"/>
          </a:p>
          <a:p>
            <a:r>
              <a:rPr lang="th-TH" sz="3600" dirty="0"/>
              <a:t>ไฟล์ชื่อ</a:t>
            </a:r>
            <a:r>
              <a:rPr lang="en-US" sz="3600" dirty="0"/>
              <a:t> EduIntro_DHT11.ino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7A07B-B030-9EEE-B54D-FFC275FFE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40"/>
          <a:stretch/>
        </p:blipFill>
        <p:spPr>
          <a:xfrm>
            <a:off x="838200" y="2684165"/>
            <a:ext cx="7239000" cy="18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32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752600" y="25250"/>
            <a:ext cx="5716621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Liquid Crystal Display (LCD)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EDBEE4-53BB-1E28-FA6C-EB0E25EA5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" t="13178" r="3333" b="18437"/>
          <a:stretch/>
        </p:blipFill>
        <p:spPr>
          <a:xfrm>
            <a:off x="990600" y="4114800"/>
            <a:ext cx="7162800" cy="2494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6DC8AC-8D24-D18F-7BA9-B942313C8929}"/>
              </a:ext>
            </a:extLst>
          </p:cNvPr>
          <p:cNvSpPr txBox="1"/>
          <p:nvPr/>
        </p:nvSpPr>
        <p:spPr>
          <a:xfrm>
            <a:off x="163221" y="704958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แสดงตัวอักษรและตัวเลข (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Alphanumeric)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บรรทัด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 16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ตัวอักษร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เชื่อมต่อผ่าน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aseline="30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 (SCL, SDA)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ทำงานที่แรงดัน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5V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(V</a:t>
            </a:r>
            <a:r>
              <a:rPr lang="en-US" sz="3600" baseline="-25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USB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ต้องติดตั้ง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(LiquidCrystal_I2C)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ก่อนจะใช้งาน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20EE0-27E9-3130-FA1C-EC30DF0DBDB3}"/>
              </a:ext>
            </a:extLst>
          </p:cNvPr>
          <p:cNvSpPr txBox="1"/>
          <p:nvPr/>
        </p:nvSpPr>
        <p:spPr>
          <a:xfrm>
            <a:off x="5181600" y="3070489"/>
            <a:ext cx="300755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2"/>
                </a:solidFill>
              </a:rPr>
              <a:t>LCD		</a:t>
            </a:r>
            <a:r>
              <a:rPr lang="en-US" b="1" u="sng" dirty="0" err="1">
                <a:solidFill>
                  <a:schemeClr val="accent2"/>
                </a:solidFill>
              </a:rPr>
              <a:t>NodeMCU</a:t>
            </a:r>
            <a:endParaRPr lang="en-US" b="1" u="sng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GND		GND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Vcc</a:t>
            </a:r>
            <a:r>
              <a:rPr lang="en-US" b="1" dirty="0">
                <a:solidFill>
                  <a:srgbClr val="FF0000"/>
                </a:solidFill>
              </a:rPr>
              <a:t>		V</a:t>
            </a:r>
            <a:r>
              <a:rPr lang="en-US" sz="1200" b="1" dirty="0">
                <a:solidFill>
                  <a:srgbClr val="FF0000"/>
                </a:solidFill>
              </a:rPr>
              <a:t>USB</a:t>
            </a:r>
          </a:p>
          <a:p>
            <a:r>
              <a:rPr lang="en-US" b="1" dirty="0">
                <a:solidFill>
                  <a:srgbClr val="FF0000"/>
                </a:solidFill>
              </a:rPr>
              <a:t>SDA		D2  </a:t>
            </a:r>
          </a:p>
          <a:p>
            <a:r>
              <a:rPr lang="en-US" b="1" dirty="0">
                <a:solidFill>
                  <a:srgbClr val="FF0000"/>
                </a:solidFill>
              </a:rPr>
              <a:t>SCL		D1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4556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6DB2BCB-FB90-198C-881C-B39D01469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5250"/>
            <a:ext cx="5716621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Liquid Crystal Display (LCD)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BF2F8B-FC53-AEF5-33E4-53EF04691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86" t="9383" r="40833" b="39630"/>
          <a:stretch/>
        </p:blipFill>
        <p:spPr>
          <a:xfrm>
            <a:off x="5029200" y="1752600"/>
            <a:ext cx="3712028" cy="449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820B1-1AAF-8894-9791-19686506E690}"/>
              </a:ext>
            </a:extLst>
          </p:cNvPr>
          <p:cNvSpPr txBox="1"/>
          <p:nvPr/>
        </p:nvSpPr>
        <p:spPr>
          <a:xfrm>
            <a:off x="152400" y="990600"/>
            <a:ext cx="899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Include Library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Add .ZIP Library…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LiquidCrystal_i2c.zip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LCD_i2c.ino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API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อยู่ใน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</a:t>
            </a:r>
          </a:p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LiquidCrystal_I2C.cpp</a:t>
            </a:r>
          </a:p>
        </p:txBody>
      </p:sp>
    </p:spTree>
    <p:extLst>
      <p:ext uri="{BB962C8B-B14F-4D97-AF65-F5344CB8AC3E}">
        <p14:creationId xmlns:p14="http://schemas.microsoft.com/office/powerpoint/2010/main" val="1116152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BF0D2022-2541-0C7C-4376-CDEC45A79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5250"/>
            <a:ext cx="5716621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Liquid Crystal Display (LCD)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A35D7-0DC1-C85F-8669-160F7030D113}"/>
              </a:ext>
            </a:extLst>
          </p:cNvPr>
          <p:cNvSpPr txBox="1"/>
          <p:nvPr/>
        </p:nvSpPr>
        <p:spPr>
          <a:xfrm>
            <a:off x="533399" y="838200"/>
            <a:ext cx="69358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EduIntro_LCD_Temp.ino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accent1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1F48D-8146-C194-2D95-8EA818D0A038}"/>
              </a:ext>
            </a:extLst>
          </p:cNvPr>
          <p:cNvSpPr txBox="1"/>
          <p:nvPr/>
        </p:nvSpPr>
        <p:spPr>
          <a:xfrm>
            <a:off x="5181600" y="1520785"/>
            <a:ext cx="300755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2"/>
                </a:solidFill>
              </a:rPr>
              <a:t>LCD		</a:t>
            </a:r>
            <a:r>
              <a:rPr lang="en-US" b="1" u="sng" dirty="0" err="1">
                <a:solidFill>
                  <a:schemeClr val="accent2"/>
                </a:solidFill>
              </a:rPr>
              <a:t>NodeMCU</a:t>
            </a:r>
            <a:endParaRPr lang="en-US" b="1" u="sng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GND		GND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Vcc</a:t>
            </a:r>
            <a:r>
              <a:rPr lang="en-US" b="1" dirty="0">
                <a:solidFill>
                  <a:srgbClr val="FF0000"/>
                </a:solidFill>
              </a:rPr>
              <a:t>		V</a:t>
            </a:r>
            <a:r>
              <a:rPr lang="en-US" sz="1200" b="1" dirty="0">
                <a:solidFill>
                  <a:srgbClr val="FF0000"/>
                </a:solidFill>
              </a:rPr>
              <a:t>USB</a:t>
            </a:r>
          </a:p>
          <a:p>
            <a:r>
              <a:rPr lang="en-US" b="1" dirty="0">
                <a:solidFill>
                  <a:srgbClr val="FF0000"/>
                </a:solidFill>
              </a:rPr>
              <a:t>SDA		D2  </a:t>
            </a:r>
          </a:p>
          <a:p>
            <a:r>
              <a:rPr lang="en-US" b="1" dirty="0">
                <a:solidFill>
                  <a:srgbClr val="FF0000"/>
                </a:solidFill>
              </a:rPr>
              <a:t>SCL		D1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CB799-26C4-026B-B5BB-59B68679A40C}"/>
              </a:ext>
            </a:extLst>
          </p:cNvPr>
          <p:cNvSpPr txBox="1"/>
          <p:nvPr/>
        </p:nvSpPr>
        <p:spPr>
          <a:xfrm>
            <a:off x="1353722" y="1525349"/>
            <a:ext cx="30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7030A0"/>
                </a:solidFill>
              </a:rPr>
              <a:t>DHT11		</a:t>
            </a:r>
            <a:r>
              <a:rPr lang="en-US" b="1" u="sng" dirty="0" err="1">
                <a:solidFill>
                  <a:srgbClr val="7030A0"/>
                </a:solidFill>
              </a:rPr>
              <a:t>NodeMCU</a:t>
            </a:r>
            <a:endParaRPr lang="en-US" b="1" u="sng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GND		GND</a:t>
            </a:r>
          </a:p>
          <a:p>
            <a:r>
              <a:rPr lang="en-US" b="1" dirty="0" err="1">
                <a:solidFill>
                  <a:srgbClr val="0000FF"/>
                </a:solidFill>
              </a:rPr>
              <a:t>Vcc</a:t>
            </a:r>
            <a:r>
              <a:rPr lang="en-US" b="1" dirty="0">
                <a:solidFill>
                  <a:srgbClr val="0000FF"/>
                </a:solidFill>
              </a:rPr>
              <a:t>		3V3</a:t>
            </a:r>
            <a:endParaRPr lang="en-US" sz="1200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OUT		D4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744BE6-C189-2516-B2A4-06AEEF129B53}"/>
              </a:ext>
            </a:extLst>
          </p:cNvPr>
          <p:cNvGrpSpPr/>
          <p:nvPr/>
        </p:nvGrpSpPr>
        <p:grpSpPr>
          <a:xfrm>
            <a:off x="829310" y="3135170"/>
            <a:ext cx="7563199" cy="3122384"/>
            <a:chOff x="1485900" y="1617257"/>
            <a:chExt cx="7563199" cy="31223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C0AB0-1F46-D207-BF65-BEF904236221}"/>
                </a:ext>
              </a:extLst>
            </p:cNvPr>
            <p:cNvSpPr/>
            <p:nvPr/>
          </p:nvSpPr>
          <p:spPr>
            <a:xfrm>
              <a:off x="6027420" y="1897381"/>
              <a:ext cx="1122527" cy="28422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32B9D6B-C87B-7F67-E4CE-8607213EA452}"/>
                </a:ext>
              </a:extLst>
            </p:cNvPr>
            <p:cNvGrpSpPr/>
            <p:nvPr/>
          </p:nvGrpSpPr>
          <p:grpSpPr>
            <a:xfrm>
              <a:off x="1485900" y="2156460"/>
              <a:ext cx="2834640" cy="838200"/>
              <a:chOff x="1485900" y="2156460"/>
              <a:chExt cx="2834640" cy="8382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9D41F01-ABE8-D496-B0EF-2024A5824AE2}"/>
                  </a:ext>
                </a:extLst>
              </p:cNvPr>
              <p:cNvSpPr/>
              <p:nvPr/>
            </p:nvSpPr>
            <p:spPr>
              <a:xfrm>
                <a:off x="1485900" y="2156460"/>
                <a:ext cx="2834640" cy="8382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F261884-F8CF-B974-0BA5-459560C9E20C}"/>
                  </a:ext>
                </a:extLst>
              </p:cNvPr>
              <p:cNvSpPr/>
              <p:nvPr/>
            </p:nvSpPr>
            <p:spPr>
              <a:xfrm>
                <a:off x="1569720" y="2286000"/>
                <a:ext cx="2651760" cy="4953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30C45B5-A144-3717-CCFF-839FE1C18EE6}"/>
                </a:ext>
              </a:extLst>
            </p:cNvPr>
            <p:cNvCxnSpPr/>
            <p:nvPr/>
          </p:nvCxnSpPr>
          <p:spPr>
            <a:xfrm>
              <a:off x="4320540" y="2286000"/>
              <a:ext cx="170688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D1A7F5-F4BF-7253-3C7B-FC9BF4DB2028}"/>
                </a:ext>
              </a:extLst>
            </p:cNvPr>
            <p:cNvCxnSpPr/>
            <p:nvPr/>
          </p:nvCxnSpPr>
          <p:spPr>
            <a:xfrm>
              <a:off x="4320540" y="2484120"/>
              <a:ext cx="17068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3B054-2D9C-A30E-F6EF-156128942022}"/>
                </a:ext>
              </a:extLst>
            </p:cNvPr>
            <p:cNvCxnSpPr/>
            <p:nvPr/>
          </p:nvCxnSpPr>
          <p:spPr>
            <a:xfrm>
              <a:off x="4320540" y="2669540"/>
              <a:ext cx="1706880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159D3E-1B66-3856-4673-6D248A5A4777}"/>
                </a:ext>
              </a:extLst>
            </p:cNvPr>
            <p:cNvCxnSpPr/>
            <p:nvPr/>
          </p:nvCxnSpPr>
          <p:spPr>
            <a:xfrm>
              <a:off x="4320540" y="2849880"/>
              <a:ext cx="170688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BD6504-3EFB-1348-B2B0-5303DA61179C}"/>
                </a:ext>
              </a:extLst>
            </p:cNvPr>
            <p:cNvSpPr txBox="1"/>
            <p:nvPr/>
          </p:nvSpPr>
          <p:spPr>
            <a:xfrm>
              <a:off x="4264412" y="207076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1ED3F2-C944-A58A-F82B-08C7EF501CA6}"/>
                </a:ext>
              </a:extLst>
            </p:cNvPr>
            <p:cNvSpPr txBox="1"/>
            <p:nvPr/>
          </p:nvSpPr>
          <p:spPr>
            <a:xfrm>
              <a:off x="4277608" y="2272040"/>
              <a:ext cx="383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Vcc</a:t>
              </a:r>
              <a:endParaRPr lang="en-US" sz="11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3CB71B-9307-C0DA-8B77-E2DA6EB53361}"/>
                </a:ext>
              </a:extLst>
            </p:cNvPr>
            <p:cNvSpPr txBox="1"/>
            <p:nvPr/>
          </p:nvSpPr>
          <p:spPr>
            <a:xfrm>
              <a:off x="4282440" y="2466340"/>
              <a:ext cx="4171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SDA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ED041-AEC5-A6F9-8315-E46F304DA042}"/>
                </a:ext>
              </a:extLst>
            </p:cNvPr>
            <p:cNvSpPr txBox="1"/>
            <p:nvPr/>
          </p:nvSpPr>
          <p:spPr>
            <a:xfrm>
              <a:off x="4277608" y="2650495"/>
              <a:ext cx="3946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SDL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126122-39A5-9F07-D69D-79DAC339D49C}"/>
                </a:ext>
              </a:extLst>
            </p:cNvPr>
            <p:cNvSpPr txBox="1"/>
            <p:nvPr/>
          </p:nvSpPr>
          <p:spPr>
            <a:xfrm>
              <a:off x="5970270" y="2129801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C809B8-B627-2563-8408-871855CAB8AC}"/>
                </a:ext>
              </a:extLst>
            </p:cNvPr>
            <p:cNvSpPr txBox="1"/>
            <p:nvPr/>
          </p:nvSpPr>
          <p:spPr>
            <a:xfrm>
              <a:off x="5970270" y="2353315"/>
              <a:ext cx="4956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VUSB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8038DF-6CC4-92D8-41C8-039D5C8DA935}"/>
                </a:ext>
              </a:extLst>
            </p:cNvPr>
            <p:cNvSpPr txBox="1"/>
            <p:nvPr/>
          </p:nvSpPr>
          <p:spPr>
            <a:xfrm>
              <a:off x="5964462" y="2527305"/>
              <a:ext cx="3433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1F72D9-90DA-C087-FBF9-8CC4E35EF8D9}"/>
                </a:ext>
              </a:extLst>
            </p:cNvPr>
            <p:cNvSpPr txBox="1"/>
            <p:nvPr/>
          </p:nvSpPr>
          <p:spPr>
            <a:xfrm>
              <a:off x="5958654" y="2712724"/>
              <a:ext cx="3433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D1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22B0F7-D825-24E0-B5C5-938A9C14BDB0}"/>
                </a:ext>
              </a:extLst>
            </p:cNvPr>
            <p:cNvGrpSpPr/>
            <p:nvPr/>
          </p:nvGrpSpPr>
          <p:grpSpPr>
            <a:xfrm>
              <a:off x="8172799" y="2103110"/>
              <a:ext cx="876300" cy="1249680"/>
              <a:chOff x="8473440" y="2781300"/>
              <a:chExt cx="876300" cy="124968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0E6D0B6-6218-8AF4-1CA2-9AB06394FBE3}"/>
                  </a:ext>
                </a:extLst>
              </p:cNvPr>
              <p:cNvSpPr/>
              <p:nvPr/>
            </p:nvSpPr>
            <p:spPr>
              <a:xfrm>
                <a:off x="8473440" y="2781300"/>
                <a:ext cx="876300" cy="12496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B6F0ED-12F0-FEF8-ECAA-5B27D58CC4C9}"/>
                  </a:ext>
                </a:extLst>
              </p:cNvPr>
              <p:cNvSpPr/>
              <p:nvPr/>
            </p:nvSpPr>
            <p:spPr>
              <a:xfrm>
                <a:off x="8625840" y="2933700"/>
                <a:ext cx="579120" cy="7315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AF75CA5-47BB-5672-14AE-A8D4DF2D0811}"/>
                </a:ext>
              </a:extLst>
            </p:cNvPr>
            <p:cNvCxnSpPr>
              <a:cxnSpLocks/>
            </p:cNvCxnSpPr>
            <p:nvPr/>
          </p:nvCxnSpPr>
          <p:spPr>
            <a:xfrm>
              <a:off x="7136479" y="4076700"/>
              <a:ext cx="167640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C8C3F9D-097A-DFD2-C6A4-4642CC6F5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2879" y="3352790"/>
              <a:ext cx="0" cy="72391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1540C6-64EB-7873-9504-C5B34F613BCB}"/>
                </a:ext>
              </a:extLst>
            </p:cNvPr>
            <p:cNvCxnSpPr>
              <a:cxnSpLocks/>
            </p:cNvCxnSpPr>
            <p:nvPr/>
          </p:nvCxnSpPr>
          <p:spPr>
            <a:xfrm>
              <a:off x="7136479" y="3848100"/>
              <a:ext cx="147447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B3E720-7E59-6F8F-7062-743854D6552C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8599868" y="3352790"/>
              <a:ext cx="0" cy="4953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1CAC87-66B0-00B6-8806-CB514C37A2C6}"/>
                </a:ext>
              </a:extLst>
            </p:cNvPr>
            <p:cNvCxnSpPr>
              <a:cxnSpLocks/>
            </p:cNvCxnSpPr>
            <p:nvPr/>
          </p:nvCxnSpPr>
          <p:spPr>
            <a:xfrm>
              <a:off x="7125398" y="3600445"/>
              <a:ext cx="1317562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B19589C-E241-6176-84A2-D25F92F0A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2960" y="3352790"/>
              <a:ext cx="0" cy="24765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85F26C-088C-43BF-3BF6-D43252B84B5F}"/>
                </a:ext>
              </a:extLst>
            </p:cNvPr>
            <p:cNvSpPr txBox="1"/>
            <p:nvPr/>
          </p:nvSpPr>
          <p:spPr>
            <a:xfrm>
              <a:off x="6754536" y="3945895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D81D96-D77E-ADE0-2117-5E8E395CC23A}"/>
                </a:ext>
              </a:extLst>
            </p:cNvPr>
            <p:cNvSpPr txBox="1"/>
            <p:nvPr/>
          </p:nvSpPr>
          <p:spPr>
            <a:xfrm>
              <a:off x="6855968" y="3714745"/>
              <a:ext cx="3369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3V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B4B2583-7C68-519F-12C0-F9374B2F025B}"/>
                </a:ext>
              </a:extLst>
            </p:cNvPr>
            <p:cNvSpPr txBox="1"/>
            <p:nvPr/>
          </p:nvSpPr>
          <p:spPr>
            <a:xfrm>
              <a:off x="6847211" y="3453135"/>
              <a:ext cx="3433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DE0699-1F91-CE47-7064-A167A0008704}"/>
                </a:ext>
              </a:extLst>
            </p:cNvPr>
            <p:cNvSpPr txBox="1"/>
            <p:nvPr/>
          </p:nvSpPr>
          <p:spPr>
            <a:xfrm>
              <a:off x="6302018" y="1617257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8266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28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27085" y="3124200"/>
            <a:ext cx="2133600" cy="2142468"/>
            <a:chOff x="5715000" y="2173671"/>
            <a:chExt cx="1885950" cy="1887264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174985"/>
              <a:ext cx="1885950" cy="1885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35144" b="69767"/>
            <a:stretch/>
          </p:blipFill>
          <p:spPr bwMode="auto">
            <a:xfrm>
              <a:off x="6172200" y="2173671"/>
              <a:ext cx="796158" cy="570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81901"/>
            <a:ext cx="3028950" cy="273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F0804-F986-2FED-9E86-2A46712CC7F3}"/>
              </a:ext>
            </a:extLst>
          </p:cNvPr>
          <p:cNvSpPr txBox="1"/>
          <p:nvPr/>
        </p:nvSpPr>
        <p:spPr>
          <a:xfrm>
            <a:off x="228600" y="734318"/>
            <a:ext cx="861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มอเตอร์ที่สามารถควบคุมการหมุนเป็นองศาได้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5.625</a:t>
            </a:r>
            <a:r>
              <a:rPr lang="en-US" sz="3600" baseline="30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/step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64 steps/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รอบ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(Model 28BYJ-48)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ต้องมีวงจรควบคุมพิเศษ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03631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200400" y="-5495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9342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445423"/>
              </p:ext>
            </p:extLst>
          </p:nvPr>
        </p:nvGraphicFramePr>
        <p:xfrm>
          <a:off x="1295400" y="4419600"/>
          <a:ext cx="315610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5" imgW="1522080" imgH="477360" progId="Package">
                  <p:embed/>
                </p:oleObj>
              </mc:Choice>
              <mc:Fallback>
                <p:oleObj name="Packager Shell Object" showAsIcon="1" r:id="rId5" imgW="152208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5400" y="4419600"/>
                        <a:ext cx="315610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30486"/>
              </p:ext>
            </p:extLst>
          </p:nvPr>
        </p:nvGraphicFramePr>
        <p:xfrm>
          <a:off x="5181600" y="4419600"/>
          <a:ext cx="315610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7" imgW="1522080" imgH="477360" progId="Package">
                  <p:embed/>
                </p:oleObj>
              </mc:Choice>
              <mc:Fallback>
                <p:oleObj name="Packager Shell Object" showAsIcon="1" r:id="rId7" imgW="152208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81600" y="4419600"/>
                        <a:ext cx="315610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906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200400" y="-5495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6973874" cy="404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486009"/>
              </p:ext>
            </p:extLst>
          </p:nvPr>
        </p:nvGraphicFramePr>
        <p:xfrm>
          <a:off x="3200400" y="5181599"/>
          <a:ext cx="3217617" cy="95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ackager Shell Object" showAsIcon="1" r:id="rId5" imgW="1601640" imgH="477360" progId="Package">
                  <p:embed/>
                </p:oleObj>
              </mc:Choice>
              <mc:Fallback>
                <p:oleObj name="Packager Shell Object" showAsIcon="1" r:id="rId5" imgW="160164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5181599"/>
                        <a:ext cx="3217617" cy="95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7654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 t="13331" r="4266" b="7963"/>
          <a:stretch/>
        </p:blipFill>
        <p:spPr bwMode="auto">
          <a:xfrm>
            <a:off x="838200" y="838200"/>
            <a:ext cx="3109749" cy="290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62400"/>
            <a:ext cx="57150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14800" y="827690"/>
            <a:ext cx="510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Specification: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No load speed: 0.12 seconds / 60 degrees (4.8V)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Stall Torque: 1.6 </a:t>
            </a:r>
            <a:r>
              <a:rPr lang="en-US" dirty="0" err="1"/>
              <a:t>kg</a:t>
            </a:r>
            <a:r>
              <a:rPr lang="en-US" dirty="0" err="1">
                <a:sym typeface="Symbol"/>
              </a:rPr>
              <a:t></a:t>
            </a:r>
            <a:r>
              <a:rPr lang="en-US" dirty="0" err="1"/>
              <a:t>cm</a:t>
            </a:r>
            <a:r>
              <a:rPr lang="en-US"/>
              <a:t> (0.15 Nm) @4.8V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temperature: -30 ~  +60 degrees Celsius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voltage: 4.8V-6V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Working current: less than 500mA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Weight: 9 grams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9269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-15177"/>
            <a:ext cx="5349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ส่วนประกอบของระบบ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57275"/>
            <a:ext cx="7962441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687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r="15717"/>
          <a:stretch/>
        </p:blipFill>
        <p:spPr bwMode="auto">
          <a:xfrm>
            <a:off x="2209800" y="990600"/>
            <a:ext cx="456937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756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0" y="672210"/>
            <a:ext cx="16002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91200" y="1129410"/>
            <a:ext cx="794000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585200" y="1295400"/>
            <a:ext cx="73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581400" y="1586610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581400" y="1891410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1200" y="1129410"/>
            <a:ext cx="86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     Red</a:t>
            </a:r>
          </a:p>
          <a:p>
            <a:r>
              <a:rPr lang="en-US" dirty="0">
                <a:solidFill>
                  <a:srgbClr val="FFFF00"/>
                </a:solidFill>
              </a:rPr>
              <a:t>Orange</a:t>
            </a:r>
          </a:p>
          <a:p>
            <a:r>
              <a:rPr lang="en-US" dirty="0">
                <a:solidFill>
                  <a:srgbClr val="FFFF00"/>
                </a:solidFill>
              </a:rPr>
              <a:t>Brown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59049" y="1129409"/>
            <a:ext cx="622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dirty="0"/>
          </a:p>
          <a:p>
            <a:pPr algn="r"/>
            <a:r>
              <a:rPr lang="en-US" dirty="0"/>
              <a:t>D1</a:t>
            </a:r>
          </a:p>
          <a:p>
            <a:pPr algn="r"/>
            <a:r>
              <a:rPr lang="en-US" dirty="0"/>
              <a:t>GND</a:t>
            </a:r>
          </a:p>
          <a:p>
            <a:pPr algn="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73421" y="309447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53038" y="748410"/>
            <a:ext cx="136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Servo Motor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15200" y="990600"/>
            <a:ext cx="1212601" cy="2170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41185" y="589002"/>
            <a:ext cx="145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Supply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675250" y="1903249"/>
            <a:ext cx="11050" cy="10968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675250" y="3000138"/>
            <a:ext cx="2639950" cy="21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279258" y="1129409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99215" y="2768797"/>
            <a:ext cx="622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GND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295400" y="3590126"/>
            <a:ext cx="7232401" cy="3281200"/>
            <a:chOff x="1295400" y="3590126"/>
            <a:chExt cx="7232401" cy="3281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5428"/>
            <a:stretch/>
          </p:blipFill>
          <p:spPr>
            <a:xfrm>
              <a:off x="1295400" y="3733799"/>
              <a:ext cx="7232401" cy="313752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0" y="3597985"/>
              <a:ext cx="1447800" cy="11090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9994" y="3590126"/>
              <a:ext cx="1341600" cy="1164000"/>
            </a:xfrm>
            <a:prstGeom prst="rect">
              <a:avLst/>
            </a:prstGeom>
          </p:spPr>
        </p:pic>
      </p:grpSp>
      <p:cxnSp>
        <p:nvCxnSpPr>
          <p:cNvPr id="4" name="Straight Connector 3"/>
          <p:cNvCxnSpPr/>
          <p:nvPr/>
        </p:nvCxnSpPr>
        <p:spPr>
          <a:xfrm>
            <a:off x="2057400" y="3810000"/>
            <a:ext cx="0" cy="457201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33600" y="3810000"/>
            <a:ext cx="0" cy="457201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9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685800"/>
            <a:ext cx="4572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#include &lt;</a:t>
            </a:r>
            <a:r>
              <a:rPr lang="en-US" sz="2800" dirty="0" err="1"/>
              <a:t>Servo.h</a:t>
            </a:r>
            <a:r>
              <a:rPr lang="en-US" sz="2800" dirty="0"/>
              <a:t>&gt; </a:t>
            </a:r>
          </a:p>
          <a:p>
            <a:r>
              <a:rPr lang="en-US" sz="2800" dirty="0"/>
              <a:t>Servo </a:t>
            </a:r>
            <a:r>
              <a:rPr lang="en-US" sz="2800" dirty="0" err="1"/>
              <a:t>myservo</a:t>
            </a:r>
            <a:r>
              <a:rPr lang="en-US" sz="2800" dirty="0"/>
              <a:t>;   </a:t>
            </a:r>
          </a:p>
          <a:p>
            <a:r>
              <a:rPr lang="en-US" sz="2800" dirty="0"/>
              <a:t>void setup() </a:t>
            </a:r>
          </a:p>
          <a:p>
            <a:r>
              <a:rPr lang="en-US" sz="2800" dirty="0"/>
              <a:t>{ </a:t>
            </a:r>
          </a:p>
          <a:p>
            <a:r>
              <a:rPr lang="en-US" sz="2800" dirty="0"/>
              <a:t>  </a:t>
            </a:r>
            <a:r>
              <a:rPr lang="en-US" sz="2800" dirty="0" err="1"/>
              <a:t>myservo.attach</a:t>
            </a:r>
            <a:r>
              <a:rPr lang="en-US" sz="2800" dirty="0"/>
              <a:t>(5); </a:t>
            </a:r>
          </a:p>
          <a:p>
            <a:r>
              <a:rPr lang="en-US" sz="2800" dirty="0"/>
              <a:t>} </a:t>
            </a:r>
          </a:p>
          <a:p>
            <a:r>
              <a:rPr lang="en-US" sz="2800" dirty="0"/>
              <a:t>void loop() </a:t>
            </a:r>
          </a:p>
          <a:p>
            <a:r>
              <a:rPr lang="en-US" sz="2800" dirty="0"/>
              <a:t>{       </a:t>
            </a:r>
            <a:r>
              <a:rPr lang="en-US" sz="2800" dirty="0" err="1"/>
              <a:t>myservo.write</a:t>
            </a:r>
            <a:r>
              <a:rPr lang="en-US" sz="2800" dirty="0"/>
              <a:t>(0); </a:t>
            </a:r>
          </a:p>
          <a:p>
            <a:r>
              <a:rPr lang="en-US" sz="2800" dirty="0"/>
              <a:t>        delay(1000);      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myservo.write</a:t>
            </a:r>
            <a:r>
              <a:rPr lang="en-US" sz="2800" dirty="0"/>
              <a:t>(90); </a:t>
            </a:r>
          </a:p>
          <a:p>
            <a:r>
              <a:rPr lang="en-US" sz="2800" dirty="0"/>
              <a:t>        delay(1000);      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myservo.write</a:t>
            </a:r>
            <a:r>
              <a:rPr lang="en-US" sz="2800" dirty="0"/>
              <a:t>(300); </a:t>
            </a:r>
          </a:p>
          <a:p>
            <a:r>
              <a:rPr lang="en-US" sz="2800" dirty="0"/>
              <a:t>        delay(1000);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650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2895600" y="0"/>
            <a:ext cx="202971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DC Motor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22" r="4216" b="5611"/>
          <a:stretch/>
        </p:blipFill>
        <p:spPr>
          <a:xfrm>
            <a:off x="314950" y="2819400"/>
            <a:ext cx="8514099" cy="37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1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-24107"/>
            <a:ext cx="3610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ประโยชน์ของ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" y="721468"/>
            <a:ext cx="7467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ทำให้อุปกรณ์เครื่องใช้หรือเครื่องจักรสามารถติดต่อสื่อการกันได้โดยตรง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มนุษย์ใช้งานอุปกรณ์ต่างได้สะดวกขึ้น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มีการเก็บข้อมูลการใช้งานตลอดเวลาโดยอัตโนมัติ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ช่วยพัฒนาระบบ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AI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ให้ดีขึ้น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35" y="2362200"/>
            <a:ext cx="4463219" cy="432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15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0800" y="-9516"/>
            <a:ext cx="4439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มข. กับการพัฒนา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5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en-US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89" y="990600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City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1447800"/>
            <a:ext cx="7467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ระบบตรวจจับการฝ่าฝืนสัญญานไฟจราจรอัตโนมัติ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ระบบตรวจจับไม่สวมหมวกนิรภัยอัตโนมัติ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ระบบควบคุมสัญญานไฟจราจรตามปริมาณรถ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ถังขยะอัจฉริยะ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bin)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ลานจอดรถอัจฉริยะ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(Smart parking)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เซ็นเซอร์ตรวจสอบมลพิษและสภาพอากาศ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PM2.5</a:t>
            </a:r>
          </a:p>
        </p:txBody>
      </p:sp>
      <p:sp>
        <p:nvSpPr>
          <p:cNvPr id="9" name="Rectangle 8"/>
          <p:cNvSpPr/>
          <p:nvPr/>
        </p:nvSpPr>
        <p:spPr>
          <a:xfrm>
            <a:off x="755515" y="4572000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แปลงปลูกผักอัจฉริยะ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farm)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280" y="4083386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Agriculture</a:t>
            </a:r>
          </a:p>
        </p:txBody>
      </p:sp>
    </p:spTree>
    <p:extLst>
      <p:ext uri="{BB962C8B-B14F-4D97-AF65-F5344CB8AC3E}">
        <p14:creationId xmlns:p14="http://schemas.microsoft.com/office/powerpoint/2010/main" val="394058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2088</Words>
  <Application>Microsoft Office PowerPoint</Application>
  <PresentationFormat>On-screen Show (4:3)</PresentationFormat>
  <Paragraphs>782</Paragraphs>
  <Slides>73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Calibri</vt:lpstr>
      <vt:lpstr>Cordia New</vt:lpstr>
      <vt:lpstr>DejaVu Sans</vt:lpstr>
      <vt:lpstr>Symbol</vt:lpstr>
      <vt:lpstr>TH Sarabun New</vt:lpstr>
      <vt:lpstr>Times New Roman</vt:lpstr>
      <vt:lpstr>WenQuanYi Micro Hei</vt:lpstr>
      <vt:lpstr>Wingdings</vt:lpstr>
      <vt:lpstr>Office Theme</vt:lpstr>
      <vt:lpstr>Packager Shell Object</vt:lpstr>
      <vt:lpstr>การฝึกอบรมหลักสูตร Internet of Things (IoT) โรงเรียนเมืองพลพิทยาคม ดร. วาธิส ลีลาภัทร ภาควิชาวิศวกรรมคอมพิวเตอร์ คณะวิศวกรรมศาสตร์ มหาวิทยาลัยขอนแก่น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การต่อวงจรเพื่อใช้งาน Node MCU</vt:lpstr>
      <vt:lpstr>ซอฟต์แวร์สำหรับพัฒนา</vt:lpstr>
      <vt:lpstr>วิธีเพิ่มบอร์ด Node MCU ลงใน Arduino IDE</vt:lpstr>
      <vt:lpstr>PowerPoint Presentation</vt:lpstr>
      <vt:lpstr>วิธีเพิ่ม NodeMCU ลงใน Arduino IDE</vt:lpstr>
      <vt:lpstr>การเชื่อมต่อ NodeMCU กับ PC</vt:lpstr>
      <vt:lpstr>การเชื่อมต่อ NodeMCU กับ 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 for Biomedical Engineers   Watis Leelapatra Computer Engineering Department KKU</dc:title>
  <dc:creator>Windows User</dc:creator>
  <cp:lastModifiedBy>Watis</cp:lastModifiedBy>
  <cp:revision>136</cp:revision>
  <dcterms:created xsi:type="dcterms:W3CDTF">2020-08-28T13:38:40Z</dcterms:created>
  <dcterms:modified xsi:type="dcterms:W3CDTF">2023-08-05T02:39:30Z</dcterms:modified>
</cp:coreProperties>
</file>